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comment1.xml" ContentType="application/vnd.openxmlformats-officedocument.presentationml.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comment2.xml" ContentType="application/vnd.openxmlformats-officedocument.presentationml.comments+xml"/>
  <Override PartName="/ppt/notesSlides/notesSlide11.xml" ContentType="application/vnd.openxmlformats-officedocument.presentationml.notesSlide+xml"/>
  <Override PartName="/ppt/comments/comment3.xml" ContentType="application/vnd.openxmlformats-officedocument.presentationml.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312" r:id="rId2"/>
    <p:sldId id="323" r:id="rId3"/>
    <p:sldId id="336" r:id="rId4"/>
    <p:sldId id="333" r:id="rId5"/>
    <p:sldId id="334" r:id="rId6"/>
    <p:sldId id="324" r:id="rId7"/>
    <p:sldId id="257" r:id="rId8"/>
    <p:sldId id="331" r:id="rId9"/>
    <p:sldId id="330" r:id="rId10"/>
    <p:sldId id="325" r:id="rId11"/>
    <p:sldId id="327" r:id="rId12"/>
    <p:sldId id="322" r:id="rId13"/>
    <p:sldId id="335" r:id="rId14"/>
    <p:sldId id="329" r:id="rId15"/>
    <p:sldId id="332"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dsay Elgersma" initials="LE" lastIdx="11" clrIdx="0">
    <p:extLst>
      <p:ext uri="{19B8F6BF-5375-455C-9EA6-DF929625EA0E}">
        <p15:presenceInfo xmlns:p15="http://schemas.microsoft.com/office/powerpoint/2012/main" userId="S::lindsay@elgersmaconsultingcom.onmicrosoft.com::edbf2e0c-64c3-45a2-89a1-0f3e57608278" providerId="AD"/>
      </p:ext>
    </p:extLst>
  </p:cmAuthor>
  <p:cmAuthor id="2" name="Nicole Koopstra" initials="" lastIdx="2" clrIdx="1">
    <p:extLst>
      <p:ext uri="{19B8F6BF-5375-455C-9EA6-DF929625EA0E}">
        <p15:presenceInfo xmlns:p15="http://schemas.microsoft.com/office/powerpoint/2012/main" userId="S::nkoopstra@gfo.ca::a37db97f-7c29-425f-ae8b-a9ede515881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9252"/>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697" autoAdjust="0"/>
    <p:restoredTop sz="72449" autoAdjust="0"/>
  </p:normalViewPr>
  <p:slideViewPr>
    <p:cSldViewPr snapToGrid="0">
      <p:cViewPr varScale="1">
        <p:scale>
          <a:sx n="60" d="100"/>
          <a:sy n="60" d="100"/>
        </p:scale>
        <p:origin x="1517" y="34"/>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61" d="100"/>
          <a:sy n="61" d="100"/>
        </p:scale>
        <p:origin x="3168" y="3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4-08-02T20:08:43.882" idx="7">
    <p:pos x="10" y="10"/>
    <p:text>Please reword this - it's directly out of this video.</p:text>
    <p:extLst>
      <p:ext uri="{C676402C-5697-4E1C-873F-D02D1690AC5C}">
        <p15:threadingInfo xmlns:p15="http://schemas.microsoft.com/office/powerpoint/2012/main" timeZoneBias="240"/>
      </p:ext>
    </p:extLst>
  </p:cm>
  <p:cm authorId="1" dt="2024-08-06T22:00:39.363" idx="11">
    <p:pos x="146" y="146"/>
    <p:text>https://www.youtube.com/watch?v=iPr0qY4WVlw
</p:text>
    <p:extLst>
      <p:ext uri="{C676402C-5697-4E1C-873F-D02D1690AC5C}">
        <p15:threadingInfo xmlns:p15="http://schemas.microsoft.com/office/powerpoint/2012/main" timeZoneBias="24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4-08-02T16:42:01.116" idx="3">
    <p:pos x="10" y="10"/>
    <p:text>Nicole, you could spare out some logos if you think that's better.</p:text>
    <p:extLst>
      <p:ext uri="{C676402C-5697-4E1C-873F-D02D1690AC5C}">
        <p15:threadingInfo xmlns:p15="http://schemas.microsoft.com/office/powerpoint/2012/main" timeZoneBias="240"/>
      </p:ext>
    </p:extLst>
  </p:cm>
  <p:cm authorId="2" dt="2024-08-20T10:27:12.034" idx="1">
    <p:pos x="10" y="146"/>
    <p:text>These are good </p:text>
    <p:extLst>
      <p:ext uri="{C676402C-5697-4E1C-873F-D02D1690AC5C}">
        <p15:threadingInfo xmlns:p15="http://schemas.microsoft.com/office/powerpoint/2012/main" timeZoneBias="240">
          <p15:parentCm authorId="1" idx="3"/>
        </p15:threadingInfo>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4-08-02T16:22:59.854" idx="2">
    <p:pos x="10" y="10"/>
    <p:text>Nicole, can you make this look more professional?  This is just a screen shot of the video.  https://www.youtube.com/watch?v=u76UYT9s8PI</p:text>
    <p:extLst>
      <p:ext uri="{C676402C-5697-4E1C-873F-D02D1690AC5C}">
        <p15:threadingInfo xmlns:p15="http://schemas.microsoft.com/office/powerpoint/2012/main" timeZoneBias="240"/>
      </p:ext>
    </p:extLst>
  </p:cm>
  <p:cm authorId="2" dt="2024-08-20T10:28:24.554" idx="2">
    <p:pos x="10" y="146"/>
    <p:text>Embedded the video</p:text>
    <p:extLst>
      <p:ext uri="{C676402C-5697-4E1C-873F-D02D1690AC5C}">
        <p15:threadingInfo xmlns:p15="http://schemas.microsoft.com/office/powerpoint/2012/main" timeZoneBias="240">
          <p15:parentCm authorId="1" idx="2"/>
        </p15:threadingInfo>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4DED018B-63AE-44BB-B311-756F935CE590}" type="datetimeFigureOut">
              <a:rPr lang="en-CA" smtClean="0"/>
              <a:t>2024-09-07</a:t>
            </a:fld>
            <a:endParaRPr lang="en-CA"/>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152B4D-80B6-452C-A7D7-277FD7B18C08}" type="slidenum">
              <a:rPr lang="en-CA" smtClean="0"/>
              <a:t>‹#›</a:t>
            </a:fld>
            <a:endParaRPr lang="en-CA"/>
          </a:p>
        </p:txBody>
      </p:sp>
    </p:spTree>
    <p:extLst>
      <p:ext uri="{BB962C8B-B14F-4D97-AF65-F5344CB8AC3E}">
        <p14:creationId xmlns:p14="http://schemas.microsoft.com/office/powerpoint/2010/main" val="1470372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youtube.com/watch?v=iPr0qY4WVlw"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youtube.com/watch?v=iPr0qY4WVlw"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1</a:t>
            </a:fld>
            <a:endParaRPr lang="en-CA"/>
          </a:p>
        </p:txBody>
      </p:sp>
    </p:spTree>
    <p:extLst>
      <p:ext uri="{BB962C8B-B14F-4D97-AF65-F5344CB8AC3E}">
        <p14:creationId xmlns:p14="http://schemas.microsoft.com/office/powerpoint/2010/main" val="6156959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Designing a Logo</a:t>
            </a:r>
          </a:p>
          <a:p>
            <a:endParaRPr lang="en-US" b="1" dirty="0"/>
          </a:p>
          <a:p>
            <a:r>
              <a:rPr lang="en-CA" b="0" i="0" u="none" strike="noStrike" dirty="0">
                <a:solidFill>
                  <a:srgbClr val="333E48"/>
                </a:solidFill>
                <a:effectLst/>
                <a:latin typeface="National2"/>
              </a:rPr>
              <a:t>Brainstorm all the different types of logos students can think of. </a:t>
            </a:r>
            <a:endParaRPr lang="en-US" b="1" dirty="0"/>
          </a:p>
          <a:p>
            <a:endParaRPr lang="en-US" b="1" dirty="0"/>
          </a:p>
          <a:p>
            <a:pPr marL="171450" indent="-171450">
              <a:lnSpc>
                <a:spcPct val="125000"/>
              </a:lnSpc>
              <a:spcBef>
                <a:spcPts val="2400"/>
              </a:spcBef>
              <a:buFont typeface="Arial" panose="020B0604020202020204" pitchFamily="34" charset="0"/>
              <a:buChar char="•"/>
            </a:pPr>
            <a:r>
              <a:rPr lang="en-US" dirty="0"/>
              <a:t>Ask students to think of a name for their business and design a striking logo using the top tips on the PowerPoint presentation, which can be recorded on the marketing strategy sheet.</a:t>
            </a:r>
          </a:p>
          <a:p>
            <a:pPr marL="171450" indent="-171450">
              <a:lnSpc>
                <a:spcPct val="125000"/>
              </a:lnSpc>
              <a:spcBef>
                <a:spcPts val="2400"/>
              </a:spcBef>
              <a:buFont typeface="Arial" panose="020B0604020202020204" pitchFamily="34" charset="0"/>
              <a:buChar char="•"/>
            </a:pPr>
            <a:r>
              <a:rPr lang="en-US" dirty="0"/>
              <a:t>Suggest that they might like to incorporate some nutritional benefits into their name (e.g., Energy Bites, Fi-bar) or perhaps a reference to the locally sourced ingredients.</a:t>
            </a:r>
          </a:p>
          <a:p>
            <a:pPr marL="171450" indent="-171450">
              <a:lnSpc>
                <a:spcPct val="125000"/>
              </a:lnSpc>
              <a:spcBef>
                <a:spcPts val="2400"/>
              </a:spcBef>
              <a:buFont typeface="Arial" panose="020B0604020202020204" pitchFamily="34" charset="0"/>
              <a:buChar char="•"/>
            </a:pPr>
            <a:r>
              <a:rPr lang="en-US" dirty="0"/>
              <a:t>They might like to think of a clever slogan such as “Power your brains with grains.”</a:t>
            </a:r>
          </a:p>
          <a:p>
            <a:pPr marL="171450" indent="-171450">
              <a:lnSpc>
                <a:spcPct val="125000"/>
              </a:lnSpc>
              <a:spcBef>
                <a:spcPts val="2400"/>
              </a:spcBef>
              <a:buFont typeface="Arial" panose="020B0604020202020204" pitchFamily="34" charset="0"/>
              <a:buChar char="•"/>
            </a:pPr>
            <a:r>
              <a:rPr lang="en-US" dirty="0"/>
              <a:t>Explain to students that the Marketing Strategy sheets can be added to whenever students have ideas they want to remember.  Some parts of the worksheets will be completed in later stages of the project (ex. Profit)</a:t>
            </a:r>
          </a:p>
        </p:txBody>
      </p:sp>
      <p:sp>
        <p:nvSpPr>
          <p:cNvPr id="4" name="Slide Number Placeholder 3"/>
          <p:cNvSpPr>
            <a:spLocks noGrp="1"/>
          </p:cNvSpPr>
          <p:nvPr>
            <p:ph type="sldNum" sz="quarter" idx="5"/>
          </p:nvPr>
        </p:nvSpPr>
        <p:spPr/>
        <p:txBody>
          <a:bodyPr/>
          <a:lstStyle/>
          <a:p>
            <a:fld id="{A1152B4D-80B6-452C-A7D7-277FD7B18C08}" type="slidenum">
              <a:rPr lang="en-CA" smtClean="0"/>
              <a:t>11</a:t>
            </a:fld>
            <a:endParaRPr lang="en-CA"/>
          </a:p>
        </p:txBody>
      </p:sp>
    </p:spTree>
    <p:extLst>
      <p:ext uri="{BB962C8B-B14F-4D97-AF65-F5344CB8AC3E}">
        <p14:creationId xmlns:p14="http://schemas.microsoft.com/office/powerpoint/2010/main" val="121452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Designing a Logo</a:t>
            </a:r>
          </a:p>
          <a:p>
            <a:r>
              <a:rPr lang="en-US" b="0" dirty="0"/>
              <a:t>Names and logos go together.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hlinkClick r:id="rId3"/>
              </a:rPr>
              <a:t>https://www.youtube.com/watch?v=iPr0qY4WVlw</a:t>
            </a:r>
            <a:endParaRPr lang="en-US" dirty="0"/>
          </a:p>
          <a:p>
            <a:endParaRPr lang="en-US" b="0" dirty="0"/>
          </a:p>
          <a:p>
            <a:endParaRPr lang="en-US" b="1" dirty="0"/>
          </a:p>
        </p:txBody>
      </p:sp>
      <p:sp>
        <p:nvSpPr>
          <p:cNvPr id="4" name="Slide Number Placeholder 3"/>
          <p:cNvSpPr>
            <a:spLocks noGrp="1"/>
          </p:cNvSpPr>
          <p:nvPr>
            <p:ph type="sldNum" sz="quarter" idx="5"/>
          </p:nvPr>
        </p:nvSpPr>
        <p:spPr/>
        <p:txBody>
          <a:bodyPr/>
          <a:lstStyle/>
          <a:p>
            <a:fld id="{A1152B4D-80B6-452C-A7D7-277FD7B18C08}" type="slidenum">
              <a:rPr lang="en-CA" smtClean="0"/>
              <a:t>12</a:t>
            </a:fld>
            <a:endParaRPr lang="en-CA"/>
          </a:p>
        </p:txBody>
      </p:sp>
    </p:spTree>
    <p:extLst>
      <p:ext uri="{BB962C8B-B14F-4D97-AF65-F5344CB8AC3E}">
        <p14:creationId xmlns:p14="http://schemas.microsoft.com/office/powerpoint/2010/main" val="208785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A1152B4D-80B6-452C-A7D7-277FD7B18C08}" type="slidenum">
              <a:rPr lang="en-CA" smtClean="0"/>
              <a:t>13</a:t>
            </a:fld>
            <a:endParaRPr lang="en-CA"/>
          </a:p>
        </p:txBody>
      </p:sp>
    </p:spTree>
    <p:extLst>
      <p:ext uri="{BB962C8B-B14F-4D97-AF65-F5344CB8AC3E}">
        <p14:creationId xmlns:p14="http://schemas.microsoft.com/office/powerpoint/2010/main" val="18145622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t>Naming your Business</a:t>
            </a:r>
          </a:p>
          <a:p>
            <a:pPr>
              <a:lnSpc>
                <a:spcPct val="125000"/>
              </a:lnSpc>
              <a:spcBef>
                <a:spcPts val="2400"/>
              </a:spcBef>
            </a:pPr>
            <a:r>
              <a:rPr lang="en-US" sz="1200" dirty="0"/>
              <a:t>Explain to students that the Marketing Strategy sheets can be updated whenever students have ideas they want to remember.  Some parts of the worksheets will be completed in later stages of the project.</a:t>
            </a:r>
          </a:p>
          <a:p>
            <a:pPr>
              <a:lnSpc>
                <a:spcPct val="125000"/>
              </a:lnSpc>
              <a:spcBef>
                <a:spcPts val="2400"/>
              </a:spcBef>
            </a:pPr>
            <a:endParaRPr lang="en-US" sz="1200" dirty="0">
              <a:solidFill>
                <a:srgbClr val="FF0000"/>
              </a:solidFill>
            </a:endParaRPr>
          </a:p>
          <a:p>
            <a:pPr>
              <a:lnSpc>
                <a:spcPct val="125000"/>
              </a:lnSpc>
              <a:spcBef>
                <a:spcPts val="2400"/>
              </a:spcBef>
            </a:pPr>
            <a:r>
              <a:rPr lang="en-US" sz="1200" dirty="0">
                <a:solidFill>
                  <a:srgbClr val="FF0000"/>
                </a:solidFill>
              </a:rPr>
              <a:t>Tip!  This sheet is to collect ideas.  Your students will need more space to complete their designs.  Many teachers are using Canva and other online resources.  Some teachers are having them draw them on white paper or in a sketch book.</a:t>
            </a:r>
          </a:p>
        </p:txBody>
      </p:sp>
      <p:sp>
        <p:nvSpPr>
          <p:cNvPr id="4" name="Slide Number Placeholder 3"/>
          <p:cNvSpPr>
            <a:spLocks noGrp="1"/>
          </p:cNvSpPr>
          <p:nvPr>
            <p:ph type="sldNum" sz="quarter" idx="5"/>
          </p:nvPr>
        </p:nvSpPr>
        <p:spPr/>
        <p:txBody>
          <a:bodyPr/>
          <a:lstStyle/>
          <a:p>
            <a:fld id="{A1152B4D-80B6-452C-A7D7-277FD7B18C08}" type="slidenum">
              <a:rPr lang="en-CA" smtClean="0"/>
              <a:t>14</a:t>
            </a:fld>
            <a:endParaRPr lang="en-CA"/>
          </a:p>
        </p:txBody>
      </p:sp>
    </p:spTree>
    <p:extLst>
      <p:ext uri="{BB962C8B-B14F-4D97-AF65-F5344CB8AC3E}">
        <p14:creationId xmlns:p14="http://schemas.microsoft.com/office/powerpoint/2010/main" val="16278047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15</a:t>
            </a:fld>
            <a:endParaRPr lang="en-CA"/>
          </a:p>
        </p:txBody>
      </p:sp>
    </p:spTree>
    <p:extLst>
      <p:ext uri="{BB962C8B-B14F-4D97-AF65-F5344CB8AC3E}">
        <p14:creationId xmlns:p14="http://schemas.microsoft.com/office/powerpoint/2010/main" val="4325141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2</a:t>
            </a:fld>
            <a:endParaRPr lang="en-CA"/>
          </a:p>
        </p:txBody>
      </p:sp>
    </p:spTree>
    <p:extLst>
      <p:ext uri="{BB962C8B-B14F-4D97-AF65-F5344CB8AC3E}">
        <p14:creationId xmlns:p14="http://schemas.microsoft.com/office/powerpoint/2010/main" val="3885610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4</a:t>
            </a:fld>
            <a:endParaRPr lang="en-CA"/>
          </a:p>
        </p:txBody>
      </p:sp>
    </p:spTree>
    <p:extLst>
      <p:ext uri="{BB962C8B-B14F-4D97-AF65-F5344CB8AC3E}">
        <p14:creationId xmlns:p14="http://schemas.microsoft.com/office/powerpoint/2010/main" val="40693227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5</a:t>
            </a:fld>
            <a:endParaRPr lang="en-CA"/>
          </a:p>
        </p:txBody>
      </p:sp>
    </p:spTree>
    <p:extLst>
      <p:ext uri="{BB962C8B-B14F-4D97-AF65-F5344CB8AC3E}">
        <p14:creationId xmlns:p14="http://schemas.microsoft.com/office/powerpoint/2010/main" val="27932237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A1152B4D-80B6-452C-A7D7-277FD7B18C08}" type="slidenum">
              <a:rPr lang="en-CA" smtClean="0"/>
              <a:t>6</a:t>
            </a:fld>
            <a:endParaRPr lang="en-CA"/>
          </a:p>
        </p:txBody>
      </p:sp>
    </p:spTree>
    <p:extLst>
      <p:ext uri="{BB962C8B-B14F-4D97-AF65-F5344CB8AC3E}">
        <p14:creationId xmlns:p14="http://schemas.microsoft.com/office/powerpoint/2010/main" val="9233082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Learning Goals</a:t>
            </a:r>
          </a:p>
          <a:p>
            <a:endParaRPr lang="en-US" b="1" dirty="0"/>
          </a:p>
          <a:p>
            <a:pPr>
              <a:lnSpc>
                <a:spcPct val="125000"/>
              </a:lnSpc>
              <a:spcBef>
                <a:spcPts val="2400"/>
              </a:spcBef>
            </a:pPr>
            <a:r>
              <a:rPr lang="en-US" dirty="0"/>
              <a:t>Determine the </a:t>
            </a:r>
            <a:r>
              <a:rPr lang="en-US" b="1" dirty="0"/>
              <a:t>target customer </a:t>
            </a:r>
            <a:r>
              <a:rPr lang="en-US" dirty="0"/>
              <a:t>for your granola bar business. It could be students in other classes, teachers, their families. Be sure to keep the audience in mind as you make decisions further on. </a:t>
            </a:r>
          </a:p>
          <a:p>
            <a:pPr>
              <a:lnSpc>
                <a:spcPct val="125000"/>
              </a:lnSpc>
              <a:spcBef>
                <a:spcPts val="2400"/>
              </a:spcBef>
            </a:pPr>
            <a:r>
              <a:rPr lang="en-US" dirty="0"/>
              <a:t>Decide on the </a:t>
            </a:r>
            <a:r>
              <a:rPr lang="en-US" b="1" dirty="0"/>
              <a:t>name</a:t>
            </a:r>
            <a:r>
              <a:rPr lang="en-US" dirty="0"/>
              <a:t> for your business.</a:t>
            </a:r>
          </a:p>
          <a:p>
            <a:pPr>
              <a:lnSpc>
                <a:spcPct val="125000"/>
              </a:lnSpc>
              <a:spcBef>
                <a:spcPts val="2400"/>
              </a:spcBef>
            </a:pPr>
            <a:r>
              <a:rPr lang="en-US" dirty="0"/>
              <a:t>Learn about </a:t>
            </a:r>
            <a:r>
              <a:rPr lang="en-US" b="1" dirty="0"/>
              <a:t>logo </a:t>
            </a:r>
            <a:r>
              <a:rPr lang="en-US" dirty="0"/>
              <a:t>design and create one for your business.</a:t>
            </a:r>
          </a:p>
        </p:txBody>
      </p:sp>
      <p:sp>
        <p:nvSpPr>
          <p:cNvPr id="4" name="Slide Number Placeholder 3"/>
          <p:cNvSpPr>
            <a:spLocks noGrp="1"/>
          </p:cNvSpPr>
          <p:nvPr>
            <p:ph type="sldNum" sz="quarter" idx="5"/>
          </p:nvPr>
        </p:nvSpPr>
        <p:spPr/>
        <p:txBody>
          <a:bodyPr/>
          <a:lstStyle/>
          <a:p>
            <a:fld id="{A1152B4D-80B6-452C-A7D7-277FD7B18C08}" type="slidenum">
              <a:rPr lang="en-CA" smtClean="0"/>
              <a:t>7</a:t>
            </a:fld>
            <a:endParaRPr lang="en-CA"/>
          </a:p>
        </p:txBody>
      </p:sp>
    </p:spTree>
    <p:extLst>
      <p:ext uri="{BB962C8B-B14F-4D97-AF65-F5344CB8AC3E}">
        <p14:creationId xmlns:p14="http://schemas.microsoft.com/office/powerpoint/2010/main" val="8508326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a:t>Target Customer</a:t>
            </a:r>
          </a:p>
          <a:p>
            <a:pPr marL="0" indent="0">
              <a:buNone/>
            </a:pPr>
            <a:endParaRPr lang="en-US" b="1" dirty="0"/>
          </a:p>
          <a:p>
            <a:pPr marL="0" indent="0">
              <a:buNone/>
            </a:pPr>
            <a:r>
              <a:rPr lang="en-US" dirty="0"/>
              <a:t>Your </a:t>
            </a:r>
            <a:r>
              <a:rPr lang="en-US" b="1" dirty="0"/>
              <a:t>target customers </a:t>
            </a:r>
            <a:r>
              <a:rPr lang="en-US" dirty="0"/>
              <a:t>are the people who want or need your product and will pay for it.  </a:t>
            </a:r>
            <a:endParaRPr lang="en-US" b="1" dirty="0"/>
          </a:p>
          <a:p>
            <a:pPr marL="0" indent="0">
              <a:buNone/>
            </a:pPr>
            <a:endParaRPr lang="en-US" dirty="0"/>
          </a:p>
          <a:p>
            <a:pPr marL="0" indent="0">
              <a:buNone/>
            </a:pPr>
            <a:r>
              <a:rPr lang="en-US" dirty="0"/>
              <a:t>Ways to describe a target audience or customer:</a:t>
            </a:r>
          </a:p>
          <a:p>
            <a:r>
              <a:rPr lang="en-US" dirty="0"/>
              <a:t>Age</a:t>
            </a:r>
          </a:p>
          <a:p>
            <a:r>
              <a:rPr lang="en-US" dirty="0"/>
              <a:t>Gender </a:t>
            </a:r>
          </a:p>
          <a:p>
            <a:r>
              <a:rPr lang="en-US" dirty="0"/>
              <a:t>Where they live</a:t>
            </a:r>
          </a:p>
          <a:p>
            <a:r>
              <a:rPr lang="en-US" dirty="0"/>
              <a:t>Job or career</a:t>
            </a:r>
          </a:p>
          <a:p>
            <a:pPr marL="0" indent="0">
              <a:buNone/>
            </a:pPr>
            <a:endParaRPr lang="en-US" dirty="0"/>
          </a:p>
          <a:p>
            <a:pPr marL="0" indent="0">
              <a:buNone/>
            </a:pPr>
            <a:r>
              <a:rPr lang="en-US" sz="1200" dirty="0">
                <a:solidFill>
                  <a:schemeClr val="accent2"/>
                </a:solidFill>
              </a:rPr>
              <a:t>Action: </a:t>
            </a:r>
            <a:r>
              <a:rPr lang="en-US" dirty="0">
                <a:solidFill>
                  <a:schemeClr val="accent2"/>
                </a:solidFill>
              </a:rPr>
              <a:t>Who is your target customer?</a:t>
            </a:r>
            <a:endParaRPr lang="en-US" dirty="0"/>
          </a:p>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8</a:t>
            </a:fld>
            <a:endParaRPr lang="en-CA"/>
          </a:p>
        </p:txBody>
      </p:sp>
    </p:spTree>
    <p:extLst>
      <p:ext uri="{BB962C8B-B14F-4D97-AF65-F5344CB8AC3E}">
        <p14:creationId xmlns:p14="http://schemas.microsoft.com/office/powerpoint/2010/main" val="19190161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Naming Your Business</a:t>
            </a:r>
          </a:p>
          <a:p>
            <a:endParaRPr lang="en-CA" b="1" dirty="0"/>
          </a:p>
          <a:p>
            <a:r>
              <a:rPr lang="en-CA" dirty="0"/>
              <a:t>This video from Ask Ultra includes examples of successful names and logos.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3"/>
              </a:rPr>
              <a:t>https://www.youtube.com/watch?v=iPr0qY4WVlw</a:t>
            </a:r>
            <a:endParaRPr lang="en-US" sz="1200" dirty="0"/>
          </a:p>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9</a:t>
            </a:fld>
            <a:endParaRPr lang="en-CA"/>
          </a:p>
        </p:txBody>
      </p:sp>
    </p:spTree>
    <p:extLst>
      <p:ext uri="{BB962C8B-B14F-4D97-AF65-F5344CB8AC3E}">
        <p14:creationId xmlns:p14="http://schemas.microsoft.com/office/powerpoint/2010/main" val="3984938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b="1" dirty="0"/>
              <a:t>Naming Your Business</a:t>
            </a:r>
          </a:p>
          <a:p>
            <a:pPr marL="0" indent="0">
              <a:buNone/>
            </a:pPr>
            <a:endParaRPr lang="en-US" dirty="0"/>
          </a:p>
          <a:p>
            <a:pPr marL="0" indent="0">
              <a:buNone/>
            </a:pPr>
            <a:r>
              <a:rPr lang="en-US" dirty="0"/>
              <a:t>Teacher Tip!  Classes have had great discussions about this!  You might consider making a list to reflect on as they create their own business names.</a:t>
            </a:r>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10</a:t>
            </a:fld>
            <a:endParaRPr lang="en-CA"/>
          </a:p>
        </p:txBody>
      </p:sp>
    </p:spTree>
    <p:extLst>
      <p:ext uri="{BB962C8B-B14F-4D97-AF65-F5344CB8AC3E}">
        <p14:creationId xmlns:p14="http://schemas.microsoft.com/office/powerpoint/2010/main" val="32714914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C9B0BE-9E87-408E-BE07-3C11D8827F5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1203" b="15599"/>
          <a:stretch/>
        </p:blipFill>
        <p:spPr>
          <a:xfrm>
            <a:off x="787136" y="230794"/>
            <a:ext cx="7550870" cy="4145330"/>
          </a:xfrm>
          <a:prstGeom prst="rect">
            <a:avLst/>
          </a:prstGeom>
        </p:spPr>
      </p:pic>
      <p:sp>
        <p:nvSpPr>
          <p:cNvPr id="7" name="Rectangle 6">
            <a:extLst>
              <a:ext uri="{FF2B5EF4-FFF2-40B4-BE49-F238E27FC236}">
                <a16:creationId xmlns:a16="http://schemas.microsoft.com/office/drawing/2014/main" id="{9491AEFB-B151-492A-9947-CBE4C4DBC9F3}"/>
              </a:ext>
            </a:extLst>
          </p:cNvPr>
          <p:cNvSpPr/>
          <p:nvPr userDrawn="1"/>
        </p:nvSpPr>
        <p:spPr>
          <a:xfrm>
            <a:off x="685801" y="4694549"/>
            <a:ext cx="7822480" cy="11123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Content Placeholder 2">
            <a:extLst>
              <a:ext uri="{FF2B5EF4-FFF2-40B4-BE49-F238E27FC236}">
                <a16:creationId xmlns:a16="http://schemas.microsoft.com/office/drawing/2014/main" id="{B2E2E68F-9FB4-44AC-964F-4A19EFB514AD}"/>
              </a:ext>
            </a:extLst>
          </p:cNvPr>
          <p:cNvSpPr>
            <a:spLocks noGrp="1"/>
          </p:cNvSpPr>
          <p:nvPr>
            <p:ph idx="1" hasCustomPrompt="1"/>
          </p:nvPr>
        </p:nvSpPr>
        <p:spPr>
          <a:xfrm>
            <a:off x="823076" y="4925564"/>
            <a:ext cx="7588577" cy="796506"/>
          </a:xfrm>
        </p:spPr>
        <p:txBody>
          <a:bodyPr>
            <a:normAutofit/>
          </a:bodyPr>
          <a:lstStyle>
            <a:lvl1pPr marL="0" indent="0" algn="ctr">
              <a:buNone/>
              <a:defRPr sz="2800">
                <a:solidFill>
                  <a:schemeClr val="accent6"/>
                </a:solidFill>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err="1"/>
              <a:t>Xxxxxxxxx</a:t>
            </a:r>
            <a:r>
              <a:rPr lang="en-US" dirty="0"/>
              <a:t> x </a:t>
            </a:r>
            <a:r>
              <a:rPr lang="en-US" dirty="0" err="1"/>
              <a:t>xxxxxx</a:t>
            </a:r>
            <a:r>
              <a:rPr lang="en-US" dirty="0"/>
              <a:t> </a:t>
            </a:r>
            <a:r>
              <a:rPr lang="en-US" dirty="0" err="1"/>
              <a:t>xxxxx</a:t>
            </a:r>
            <a:endParaRPr lang="en-US" dirty="0"/>
          </a:p>
        </p:txBody>
      </p:sp>
      <p:sp>
        <p:nvSpPr>
          <p:cNvPr id="9" name="Content Placeholder 2">
            <a:extLst>
              <a:ext uri="{FF2B5EF4-FFF2-40B4-BE49-F238E27FC236}">
                <a16:creationId xmlns:a16="http://schemas.microsoft.com/office/drawing/2014/main" id="{41CB7407-2DED-4D80-A275-67583C793BD1}"/>
              </a:ext>
            </a:extLst>
          </p:cNvPr>
          <p:cNvSpPr>
            <a:spLocks noGrp="1"/>
          </p:cNvSpPr>
          <p:nvPr>
            <p:ph idx="11" hasCustomPrompt="1"/>
          </p:nvPr>
        </p:nvSpPr>
        <p:spPr>
          <a:xfrm>
            <a:off x="685801" y="5953085"/>
            <a:ext cx="917346" cy="627080"/>
          </a:xfrm>
        </p:spPr>
        <p:txBody>
          <a:bodyPr>
            <a:normAutofit/>
          </a:bodyPr>
          <a:lstStyle>
            <a:lvl1pPr marL="0" indent="0">
              <a:buNone/>
              <a:defRPr sz="1600"/>
            </a:lvl1pPr>
          </a:lstStyle>
          <a:p>
            <a:pPr>
              <a:lnSpc>
                <a:spcPct val="150000"/>
              </a:lnSpc>
              <a:spcBef>
                <a:spcPts val="2400"/>
              </a:spcBef>
            </a:pPr>
            <a:r>
              <a:rPr lang="en-US" dirty="0"/>
              <a:t>G3S02</a:t>
            </a:r>
            <a:endParaRPr lang="en-CA" dirty="0"/>
          </a:p>
        </p:txBody>
      </p:sp>
    </p:spTree>
    <p:extLst>
      <p:ext uri="{BB962C8B-B14F-4D97-AF65-F5344CB8AC3E}">
        <p14:creationId xmlns:p14="http://schemas.microsoft.com/office/powerpoint/2010/main" val="18330506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C307F5BE-1879-4F76-AFC2-5CF1AB16A7D9}"/>
              </a:ext>
            </a:extLst>
          </p:cNvPr>
          <p:cNvSpPr/>
          <p:nvPr userDrawn="1"/>
        </p:nvSpPr>
        <p:spPr>
          <a:xfrm>
            <a:off x="638076" y="355699"/>
            <a:ext cx="7877274" cy="5884846"/>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p:cNvSpPr>
            <a:spLocks noGrp="1"/>
          </p:cNvSpPr>
          <p:nvPr>
            <p:ph type="title"/>
          </p:nvPr>
        </p:nvSpPr>
        <p:spPr>
          <a:xfrm>
            <a:off x="980388" y="556184"/>
            <a:ext cx="5938887" cy="778208"/>
          </a:xfrm>
        </p:spPr>
        <p:txBody>
          <a:bodyPr>
            <a:normAutofit/>
          </a:bodyPr>
          <a:lstStyle>
            <a:lvl1pPr algn="l">
              <a:defRPr sz="3200">
                <a:solidFill>
                  <a:srgbClr val="FF6600"/>
                </a:solidFill>
                <a:latin typeface="Arial Rounded MT Bold" panose="020F0704030504030204" pitchFamily="34" charset="0"/>
              </a:defRPr>
            </a:lvl1pPr>
          </a:lstStyle>
          <a:p>
            <a:r>
              <a:rPr lang="en-US" dirty="0"/>
              <a:t>Click to edit Master title style</a:t>
            </a:r>
          </a:p>
        </p:txBody>
      </p:sp>
      <p:sp>
        <p:nvSpPr>
          <p:cNvPr id="3" name="Content Placeholder 2"/>
          <p:cNvSpPr>
            <a:spLocks noGrp="1"/>
          </p:cNvSpPr>
          <p:nvPr>
            <p:ph idx="1"/>
          </p:nvPr>
        </p:nvSpPr>
        <p:spPr>
          <a:xfrm>
            <a:off x="980388" y="1343735"/>
            <a:ext cx="7418895" cy="4736554"/>
          </a:xfrm>
        </p:spPr>
        <p:txBody>
          <a:bodyPr/>
          <a:lstStyle>
            <a:lvl1pPr>
              <a:defRPr sz="2400">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a:extLst>
              <a:ext uri="{FF2B5EF4-FFF2-40B4-BE49-F238E27FC236}">
                <a16:creationId xmlns:a16="http://schemas.microsoft.com/office/drawing/2014/main" id="{75777FFD-47FF-46B5-9557-294CEE911CD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1203" b="15599"/>
          <a:stretch/>
        </p:blipFill>
        <p:spPr>
          <a:xfrm>
            <a:off x="6729439" y="8828"/>
            <a:ext cx="2414561" cy="1325563"/>
          </a:xfrm>
          <a:prstGeom prst="rect">
            <a:avLst/>
          </a:prstGeom>
        </p:spPr>
      </p:pic>
    </p:spTree>
    <p:extLst>
      <p:ext uri="{BB962C8B-B14F-4D97-AF65-F5344CB8AC3E}">
        <p14:creationId xmlns:p14="http://schemas.microsoft.com/office/powerpoint/2010/main" val="2097761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74FFFE19-4F6F-4CDF-B4BF-37E003BCFCAE}"/>
              </a:ext>
            </a:extLst>
          </p:cNvPr>
          <p:cNvSpPr/>
          <p:nvPr userDrawn="1"/>
        </p:nvSpPr>
        <p:spPr>
          <a:xfrm>
            <a:off x="638076" y="355698"/>
            <a:ext cx="7877274" cy="5884846"/>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7" name="Picture 6">
            <a:extLst>
              <a:ext uri="{FF2B5EF4-FFF2-40B4-BE49-F238E27FC236}">
                <a16:creationId xmlns:a16="http://schemas.microsoft.com/office/drawing/2014/main" id="{75777FFD-47FF-46B5-9557-294CEE911CD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1203" b="15599"/>
          <a:stretch/>
        </p:blipFill>
        <p:spPr>
          <a:xfrm>
            <a:off x="6729439" y="8828"/>
            <a:ext cx="2414561" cy="1325563"/>
          </a:xfrm>
          <a:prstGeom prst="rect">
            <a:avLst/>
          </a:prstGeom>
        </p:spPr>
      </p:pic>
      <p:sp>
        <p:nvSpPr>
          <p:cNvPr id="9" name="Picture Placeholder 2">
            <a:extLst>
              <a:ext uri="{FF2B5EF4-FFF2-40B4-BE49-F238E27FC236}">
                <a16:creationId xmlns:a16="http://schemas.microsoft.com/office/drawing/2014/main" id="{DAD9CA26-19F8-423D-A918-8677BF68F376}"/>
              </a:ext>
            </a:extLst>
          </p:cNvPr>
          <p:cNvSpPr>
            <a:spLocks noGrp="1"/>
          </p:cNvSpPr>
          <p:nvPr>
            <p:ph type="pic" idx="13"/>
          </p:nvPr>
        </p:nvSpPr>
        <p:spPr>
          <a:xfrm>
            <a:off x="5923594" y="3635918"/>
            <a:ext cx="3007003" cy="2930255"/>
          </a:xfrm>
          <a:prstGeom prst="flowChartConnector">
            <a:avLst/>
          </a:prstGeom>
          <a:ln w="19050">
            <a:solidFill>
              <a:schemeClr val="accent4">
                <a:lumMod val="60000"/>
                <a:lumOff val="40000"/>
              </a:schemeClr>
            </a:solidFill>
          </a:ln>
        </p:spPr>
        <p:style>
          <a:lnRef idx="2">
            <a:schemeClr val="accent4"/>
          </a:lnRef>
          <a:fillRef idx="1">
            <a:schemeClr val="lt1"/>
          </a:fillRef>
          <a:effectRef idx="0">
            <a:schemeClr val="accent4"/>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12" name="Title 1">
            <a:extLst>
              <a:ext uri="{FF2B5EF4-FFF2-40B4-BE49-F238E27FC236}">
                <a16:creationId xmlns:a16="http://schemas.microsoft.com/office/drawing/2014/main" id="{E4F07DCA-30DF-4FD5-A55D-B9A1F43760EF}"/>
              </a:ext>
            </a:extLst>
          </p:cNvPr>
          <p:cNvSpPr>
            <a:spLocks noGrp="1"/>
          </p:cNvSpPr>
          <p:nvPr>
            <p:ph type="title"/>
          </p:nvPr>
        </p:nvSpPr>
        <p:spPr>
          <a:xfrm>
            <a:off x="980388" y="556184"/>
            <a:ext cx="5948314" cy="778208"/>
          </a:xfrm>
        </p:spPr>
        <p:txBody>
          <a:bodyPr>
            <a:normAutofit/>
          </a:bodyPr>
          <a:lstStyle>
            <a:lvl1pPr algn="l">
              <a:defRPr sz="3200">
                <a:solidFill>
                  <a:srgbClr val="FF6600"/>
                </a:solidFill>
                <a:latin typeface="Arial Rounded MT Bold" panose="020F0704030504030204" pitchFamily="34" charset="0"/>
              </a:defRPr>
            </a:lvl1pPr>
          </a:lstStyle>
          <a:p>
            <a:r>
              <a:rPr lang="en-US" dirty="0"/>
              <a:t>Click to edit Master title style</a:t>
            </a:r>
          </a:p>
        </p:txBody>
      </p:sp>
      <p:sp>
        <p:nvSpPr>
          <p:cNvPr id="13" name="Content Placeholder 2">
            <a:extLst>
              <a:ext uri="{FF2B5EF4-FFF2-40B4-BE49-F238E27FC236}">
                <a16:creationId xmlns:a16="http://schemas.microsoft.com/office/drawing/2014/main" id="{18A57F65-F6A5-4470-A1BB-06A4A7C0BC74}"/>
              </a:ext>
            </a:extLst>
          </p:cNvPr>
          <p:cNvSpPr>
            <a:spLocks noGrp="1"/>
          </p:cNvSpPr>
          <p:nvPr>
            <p:ph idx="1"/>
          </p:nvPr>
        </p:nvSpPr>
        <p:spPr>
          <a:xfrm>
            <a:off x="980388" y="1346341"/>
            <a:ext cx="7428322" cy="4752801"/>
          </a:xfrm>
        </p:spPr>
        <p:txBody>
          <a:bodyPr/>
          <a:lstStyle>
            <a:lvl1pPr>
              <a:defRPr sz="2400">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21680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C9B0BE-9E87-408E-BE07-3C11D8827F5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1203" b="15599"/>
          <a:stretch/>
        </p:blipFill>
        <p:spPr>
          <a:xfrm>
            <a:off x="2955963" y="179404"/>
            <a:ext cx="3666363" cy="2012786"/>
          </a:xfrm>
          <a:prstGeom prst="rect">
            <a:avLst/>
          </a:prstGeom>
        </p:spPr>
      </p:pic>
      <p:sp>
        <p:nvSpPr>
          <p:cNvPr id="10" name="Rectangle: Rounded Corners 9">
            <a:extLst>
              <a:ext uri="{FF2B5EF4-FFF2-40B4-BE49-F238E27FC236}">
                <a16:creationId xmlns:a16="http://schemas.microsoft.com/office/drawing/2014/main" id="{2A41AD9C-BA5D-45A5-8485-A0FE5FC0806D}"/>
              </a:ext>
            </a:extLst>
          </p:cNvPr>
          <p:cNvSpPr/>
          <p:nvPr userDrawn="1"/>
        </p:nvSpPr>
        <p:spPr>
          <a:xfrm>
            <a:off x="4309371" y="5931262"/>
            <a:ext cx="1200808" cy="790214"/>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1" name="Picture 4" descr="C:\Users\ecalhoun@gfo.ca\AppData\Local\Microsoft\Windows\Temporary Internet Files\Content.Outlook\DJ5WIKHZ\GIEG logo - color.jpg">
            <a:extLst>
              <a:ext uri="{FF2B5EF4-FFF2-40B4-BE49-F238E27FC236}">
                <a16:creationId xmlns:a16="http://schemas.microsoft.com/office/drawing/2014/main" id="{22605C6C-7CC5-4A78-9B96-68E0F56DF97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428527" y="6021848"/>
            <a:ext cx="1003593" cy="656748"/>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12" name="Rectangle: Rounded Corners 11">
            <a:extLst>
              <a:ext uri="{FF2B5EF4-FFF2-40B4-BE49-F238E27FC236}">
                <a16:creationId xmlns:a16="http://schemas.microsoft.com/office/drawing/2014/main" id="{785B340A-6313-4F32-B417-2FF3F44C1740}"/>
              </a:ext>
            </a:extLst>
          </p:cNvPr>
          <p:cNvSpPr/>
          <p:nvPr userDrawn="1"/>
        </p:nvSpPr>
        <p:spPr>
          <a:xfrm>
            <a:off x="628650" y="2371121"/>
            <a:ext cx="7877274" cy="3403077"/>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Content Placeholder 2">
            <a:extLst>
              <a:ext uri="{FF2B5EF4-FFF2-40B4-BE49-F238E27FC236}">
                <a16:creationId xmlns:a16="http://schemas.microsoft.com/office/drawing/2014/main" id="{05DEE7D2-65AD-4AEE-B416-A26C2EAC3F7E}"/>
              </a:ext>
            </a:extLst>
          </p:cNvPr>
          <p:cNvSpPr>
            <a:spLocks noGrp="1"/>
          </p:cNvSpPr>
          <p:nvPr>
            <p:ph idx="1"/>
          </p:nvPr>
        </p:nvSpPr>
        <p:spPr>
          <a:xfrm>
            <a:off x="888575" y="3125445"/>
            <a:ext cx="7491854" cy="2596625"/>
          </a:xfrm>
        </p:spPr>
        <p:txBody>
          <a:bodyPr/>
          <a:lstStyle>
            <a:lvl1pPr>
              <a:defRPr sz="2400">
                <a:solidFill>
                  <a:schemeClr val="accent6"/>
                </a:solidFill>
                <a:latin typeface="Arial Rounded MT Bold" panose="020F0704030504030204" pitchFamily="34" charset="0"/>
              </a:defRPr>
            </a:lvl1pPr>
            <a:lvl2pPr>
              <a:defRPr sz="2000">
                <a:solidFill>
                  <a:schemeClr val="accent6"/>
                </a:solidFill>
                <a:latin typeface="Arial Rounded MT Bold" panose="020F0704030504030204" pitchFamily="34" charset="0"/>
              </a:defRPr>
            </a:lvl2pPr>
            <a:lvl3pPr>
              <a:defRPr sz="1800">
                <a:solidFill>
                  <a:schemeClr val="accent6"/>
                </a:solidFill>
                <a:latin typeface="Arial Rounded MT Bold" panose="020F0704030504030204" pitchFamily="34" charset="0"/>
              </a:defRPr>
            </a:lvl3pPr>
            <a:lvl4pPr>
              <a:defRPr sz="1600">
                <a:solidFill>
                  <a:schemeClr val="accent6"/>
                </a:solidFill>
                <a:latin typeface="Arial Rounded MT Bold" panose="020F0704030504030204" pitchFamily="34" charset="0"/>
              </a:defRPr>
            </a:lvl4pPr>
            <a:lvl5pPr>
              <a:defRPr sz="1600">
                <a:solidFill>
                  <a:schemeClr val="accent6"/>
                </a:solidFill>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ubtitle 3">
            <a:extLst>
              <a:ext uri="{FF2B5EF4-FFF2-40B4-BE49-F238E27FC236}">
                <a16:creationId xmlns:a16="http://schemas.microsoft.com/office/drawing/2014/main" id="{D2DE9F8A-6237-4EC7-9B79-CB9767625D6D}"/>
              </a:ext>
            </a:extLst>
          </p:cNvPr>
          <p:cNvSpPr txBox="1">
            <a:spLocks/>
          </p:cNvSpPr>
          <p:nvPr userDrawn="1"/>
        </p:nvSpPr>
        <p:spPr>
          <a:xfrm>
            <a:off x="888575" y="2512394"/>
            <a:ext cx="7626775" cy="61305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3200" b="1" kern="1200">
                <a:solidFill>
                  <a:schemeClr val="tx1"/>
                </a:solidFill>
                <a:latin typeface="Arial Rounded MT Bold" panose="020F070403050403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solidFill>
                  <a:schemeClr val="accent6"/>
                </a:solidFill>
              </a:rPr>
              <a:t>What’s next?</a:t>
            </a:r>
            <a:endParaRPr lang="en-CA" dirty="0">
              <a:solidFill>
                <a:schemeClr val="accent6"/>
              </a:solidFill>
            </a:endParaRPr>
          </a:p>
        </p:txBody>
      </p:sp>
    </p:spTree>
    <p:extLst>
      <p:ext uri="{BB962C8B-B14F-4D97-AF65-F5344CB8AC3E}">
        <p14:creationId xmlns:p14="http://schemas.microsoft.com/office/powerpoint/2010/main" val="31841514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pn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BC88181-DF5C-45ED-A5AD-8C82628CF18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10729" r="10729"/>
          <a:stretch/>
        </p:blipFill>
        <p:spPr>
          <a:xfrm>
            <a:off x="-1" y="0"/>
            <a:ext cx="9144001"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descr="Graphical user interface&#10;&#10;Description automatically generated">
            <a:extLst>
              <a:ext uri="{FF2B5EF4-FFF2-40B4-BE49-F238E27FC236}">
                <a16:creationId xmlns:a16="http://schemas.microsoft.com/office/drawing/2014/main" id="{9A530123-AE99-4467-BC86-7E4003B5DEB9}"/>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flipH="1">
            <a:off x="61062" y="4020009"/>
            <a:ext cx="1188720" cy="586949"/>
          </a:xfrm>
          <a:prstGeom prst="rect">
            <a:avLst/>
          </a:prstGeom>
        </p:spPr>
      </p:pic>
      <p:pic>
        <p:nvPicPr>
          <p:cNvPr id="13" name="Picture 12" descr="A picture containing toy&#10;&#10;Description automatically generated">
            <a:extLst>
              <a:ext uri="{FF2B5EF4-FFF2-40B4-BE49-F238E27FC236}">
                <a16:creationId xmlns:a16="http://schemas.microsoft.com/office/drawing/2014/main" id="{01F68696-CCB1-482F-AD45-D8CB3E14F88E}"/>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t="66692" r="19334"/>
          <a:stretch/>
        </p:blipFill>
        <p:spPr>
          <a:xfrm rot="21388702">
            <a:off x="7994558" y="4234511"/>
            <a:ext cx="1124541" cy="408893"/>
          </a:xfrm>
          <a:prstGeom prst="rect">
            <a:avLst/>
          </a:prstGeom>
        </p:spPr>
      </p:pic>
      <p:pic>
        <p:nvPicPr>
          <p:cNvPr id="18" name="Picture 17" descr="Background pattern&#10;&#10;Description automatically generated">
            <a:extLst>
              <a:ext uri="{FF2B5EF4-FFF2-40B4-BE49-F238E27FC236}">
                <a16:creationId xmlns:a16="http://schemas.microsoft.com/office/drawing/2014/main" id="{3BE8D887-2E92-45A4-90FE-FF4BB38C1B7E}"/>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82109" b="85244"/>
          <a:stretch/>
        </p:blipFill>
        <p:spPr>
          <a:xfrm>
            <a:off x="352765" y="1238720"/>
            <a:ext cx="392194" cy="331474"/>
          </a:xfrm>
          <a:prstGeom prst="rect">
            <a:avLst/>
          </a:prstGeom>
        </p:spPr>
      </p:pic>
      <p:pic>
        <p:nvPicPr>
          <p:cNvPr id="20" name="Picture 19" descr="Background pattern&#10;&#10;Description automatically generated">
            <a:extLst>
              <a:ext uri="{FF2B5EF4-FFF2-40B4-BE49-F238E27FC236}">
                <a16:creationId xmlns:a16="http://schemas.microsoft.com/office/drawing/2014/main" id="{16AFEC8E-0E08-4098-83CD-3FE02376194D}"/>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28637" t="72424" r="43207" b="5621"/>
          <a:stretch/>
        </p:blipFill>
        <p:spPr>
          <a:xfrm flipH="1">
            <a:off x="27953" y="1448423"/>
            <a:ext cx="572743" cy="507494"/>
          </a:xfrm>
          <a:prstGeom prst="rect">
            <a:avLst/>
          </a:prstGeom>
        </p:spPr>
      </p:pic>
      <p:pic>
        <p:nvPicPr>
          <p:cNvPr id="14" name="Picture 13" descr="Background pattern&#10;&#10;Description automatically generated">
            <a:extLst>
              <a:ext uri="{FF2B5EF4-FFF2-40B4-BE49-F238E27FC236}">
                <a16:creationId xmlns:a16="http://schemas.microsoft.com/office/drawing/2014/main" id="{51F69743-F2E6-434D-82AB-8D2403B26399}"/>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7464" t="25555" r="75545" b="55000"/>
          <a:stretch/>
        </p:blipFill>
        <p:spPr>
          <a:xfrm>
            <a:off x="8503083" y="3295014"/>
            <a:ext cx="366713" cy="349251"/>
          </a:xfrm>
          <a:prstGeom prst="rect">
            <a:avLst/>
          </a:prstGeom>
        </p:spPr>
      </p:pic>
      <p:pic>
        <p:nvPicPr>
          <p:cNvPr id="16" name="Picture 15" descr="Background pattern&#10;&#10;Description automatically generated">
            <a:extLst>
              <a:ext uri="{FF2B5EF4-FFF2-40B4-BE49-F238E27FC236}">
                <a16:creationId xmlns:a16="http://schemas.microsoft.com/office/drawing/2014/main" id="{95789B87-2D03-446C-8B94-2D96CC746CD8}"/>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7464" t="25555" r="75545" b="55000"/>
          <a:stretch/>
        </p:blipFill>
        <p:spPr>
          <a:xfrm rot="319825">
            <a:off x="8635640" y="3044615"/>
            <a:ext cx="366713" cy="349251"/>
          </a:xfrm>
          <a:prstGeom prst="rect">
            <a:avLst/>
          </a:prstGeom>
        </p:spPr>
      </p:pic>
      <p:pic>
        <p:nvPicPr>
          <p:cNvPr id="17" name="Picture 16" descr="Background pattern&#10;&#10;Description automatically generated">
            <a:extLst>
              <a:ext uri="{FF2B5EF4-FFF2-40B4-BE49-F238E27FC236}">
                <a16:creationId xmlns:a16="http://schemas.microsoft.com/office/drawing/2014/main" id="{4E99BA1A-54F3-4F58-A326-5CBD25A8A7CB}"/>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59829" t="31403" r="16737" b="48436"/>
          <a:stretch/>
        </p:blipFill>
        <p:spPr>
          <a:xfrm flipH="1">
            <a:off x="293991" y="304635"/>
            <a:ext cx="568339" cy="501015"/>
          </a:xfrm>
          <a:prstGeom prst="rect">
            <a:avLst/>
          </a:prstGeom>
        </p:spPr>
      </p:pic>
      <p:pic>
        <p:nvPicPr>
          <p:cNvPr id="15" name="Picture 14" descr="Background pattern&#10;&#10;Description automatically generated">
            <a:extLst>
              <a:ext uri="{FF2B5EF4-FFF2-40B4-BE49-F238E27FC236}">
                <a16:creationId xmlns:a16="http://schemas.microsoft.com/office/drawing/2014/main" id="{52EDC74B-B62C-4422-84AD-B3642C913791}"/>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31337" t="14452" r="44574" b="67048"/>
          <a:stretch/>
        </p:blipFill>
        <p:spPr>
          <a:xfrm>
            <a:off x="2245" y="104238"/>
            <a:ext cx="584200" cy="459773"/>
          </a:xfrm>
          <a:prstGeom prst="rect">
            <a:avLst/>
          </a:prstGeom>
        </p:spPr>
      </p:pic>
    </p:spTree>
    <p:extLst>
      <p:ext uri="{BB962C8B-B14F-4D97-AF65-F5344CB8AC3E}">
        <p14:creationId xmlns:p14="http://schemas.microsoft.com/office/powerpoint/2010/main" val="26602744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000" kern="1200">
          <a:solidFill>
            <a:schemeClr val="tx1"/>
          </a:solidFill>
          <a:latin typeface="Arial Rounded MT Bold" panose="020F0704030504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comments" Target="../comments/comment2.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8.gif"/><Relationship Id="rId5" Type="http://schemas.openxmlformats.org/officeDocument/2006/relationships/image" Target="../media/image17.jpg"/><Relationship Id="rId4" Type="http://schemas.openxmlformats.org/officeDocument/2006/relationships/image" Target="../media/image16.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ideo" Target="https://www.youtube.com/embed/u76UYT9s8PI?feature=oembed" TargetMode="External"/><Relationship Id="rId5" Type="http://schemas.openxmlformats.org/officeDocument/2006/relationships/comments" Target="../comments/comment3.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askultra5687"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app.bookcreator.com/sign-in"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dcp.edu.gov.on.ca/en/"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ideo" Target="https://www.youtube.com/embed/iPr0qY4WVlw?feature=oembed" TargetMode="External"/><Relationship Id="rId5" Type="http://schemas.openxmlformats.org/officeDocument/2006/relationships/comments" Target="../comments/comment1.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8647AE-EC0F-4FF6-8298-3F9A66EA4796}"/>
              </a:ext>
            </a:extLst>
          </p:cNvPr>
          <p:cNvSpPr>
            <a:spLocks noGrp="1"/>
          </p:cNvSpPr>
          <p:nvPr>
            <p:ph idx="1"/>
          </p:nvPr>
        </p:nvSpPr>
        <p:spPr/>
        <p:txBody>
          <a:bodyPr>
            <a:normAutofit fontScale="85000" lnSpcReduction="20000"/>
          </a:bodyPr>
          <a:lstStyle/>
          <a:p>
            <a:r>
              <a:rPr lang="en-US" dirty="0">
                <a:latin typeface="Lexend Deca Medium" pitchFamily="2" charset="77"/>
              </a:rPr>
              <a:t>Stage 2 </a:t>
            </a:r>
          </a:p>
          <a:p>
            <a:r>
              <a:rPr lang="en-US" dirty="0">
                <a:latin typeface="Lexend Deca Medium" pitchFamily="2" charset="77"/>
              </a:rPr>
              <a:t>Lesson 2 – Customer, Business Name and Logo</a:t>
            </a:r>
            <a:endParaRPr lang="en-CA" dirty="0">
              <a:latin typeface="Lexend Deca Medium" pitchFamily="2" charset="77"/>
            </a:endParaRPr>
          </a:p>
        </p:txBody>
      </p:sp>
      <p:sp>
        <p:nvSpPr>
          <p:cNvPr id="6" name="Rectangle 5">
            <a:extLst>
              <a:ext uri="{FF2B5EF4-FFF2-40B4-BE49-F238E27FC236}">
                <a16:creationId xmlns:a16="http://schemas.microsoft.com/office/drawing/2014/main" id="{62079034-2F94-9A31-256C-0EE639CABA89}"/>
              </a:ext>
            </a:extLst>
          </p:cNvPr>
          <p:cNvSpPr/>
          <p:nvPr/>
        </p:nvSpPr>
        <p:spPr>
          <a:xfrm>
            <a:off x="0" y="6244885"/>
            <a:ext cx="9144000" cy="345440"/>
          </a:xfrm>
          <a:prstGeom prst="rect">
            <a:avLst/>
          </a:prstGeom>
          <a:solidFill>
            <a:srgbClr val="9549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2">
            <a:extLst>
              <a:ext uri="{FF2B5EF4-FFF2-40B4-BE49-F238E27FC236}">
                <a16:creationId xmlns:a16="http://schemas.microsoft.com/office/drawing/2014/main" id="{F1104F5E-322B-4812-3D20-B98E2786988F}"/>
              </a:ext>
            </a:extLst>
          </p:cNvPr>
          <p:cNvSpPr txBox="1">
            <a:spLocks/>
          </p:cNvSpPr>
          <p:nvPr/>
        </p:nvSpPr>
        <p:spPr>
          <a:xfrm>
            <a:off x="685801" y="6032945"/>
            <a:ext cx="8175170" cy="6270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1100" dirty="0">
              <a:solidFill>
                <a:srgbClr val="000000"/>
              </a:solidFill>
              <a:latin typeface="IIKLH K+ Arial MT"/>
            </a:endParaRPr>
          </a:p>
          <a:p>
            <a:r>
              <a:rPr lang="en-US" sz="1100" dirty="0">
                <a:solidFill>
                  <a:schemeClr val="bg1"/>
                </a:solidFill>
                <a:latin typeface="IIKLH K+ Arial MT"/>
              </a:rPr>
              <a:t>© The National Farmers’ Union of England and Wales - All rights reserved. These resources may be reproduced for educational use only.</a:t>
            </a:r>
            <a:endParaRPr lang="en-CA" sz="1050" dirty="0">
              <a:solidFill>
                <a:schemeClr val="bg1"/>
              </a:solidFill>
            </a:endParaRPr>
          </a:p>
          <a:p>
            <a:endParaRPr lang="en-CA" sz="1100" dirty="0"/>
          </a:p>
        </p:txBody>
      </p:sp>
    </p:spTree>
    <p:extLst>
      <p:ext uri="{BB962C8B-B14F-4D97-AF65-F5344CB8AC3E}">
        <p14:creationId xmlns:p14="http://schemas.microsoft.com/office/powerpoint/2010/main" val="4449275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E7718-BDCA-8173-B8B0-36027940A214}"/>
              </a:ext>
            </a:extLst>
          </p:cNvPr>
          <p:cNvSpPr>
            <a:spLocks noGrp="1"/>
          </p:cNvSpPr>
          <p:nvPr>
            <p:ph type="title"/>
          </p:nvPr>
        </p:nvSpPr>
        <p:spPr>
          <a:xfrm>
            <a:off x="1062450" y="802368"/>
            <a:ext cx="6377342" cy="778208"/>
          </a:xfrm>
        </p:spPr>
        <p:txBody>
          <a:bodyPr>
            <a:normAutofit/>
          </a:bodyPr>
          <a:lstStyle/>
          <a:p>
            <a:r>
              <a:rPr lang="en-US" dirty="0">
                <a:latin typeface="Lexend Deca Medium" pitchFamily="2" charset="77"/>
              </a:rPr>
              <a:t>Naming Your Business</a:t>
            </a:r>
          </a:p>
        </p:txBody>
      </p:sp>
      <p:sp>
        <p:nvSpPr>
          <p:cNvPr id="3" name="Content Placeholder 2">
            <a:extLst>
              <a:ext uri="{FF2B5EF4-FFF2-40B4-BE49-F238E27FC236}">
                <a16:creationId xmlns:a16="http://schemas.microsoft.com/office/drawing/2014/main" id="{682A766E-3900-CCF9-8200-426163E27E1E}"/>
              </a:ext>
            </a:extLst>
          </p:cNvPr>
          <p:cNvSpPr>
            <a:spLocks noGrp="1"/>
          </p:cNvSpPr>
          <p:nvPr>
            <p:ph idx="1"/>
          </p:nvPr>
        </p:nvSpPr>
        <p:spPr>
          <a:xfrm>
            <a:off x="1062450" y="1695427"/>
            <a:ext cx="6733397" cy="4736554"/>
          </a:xfrm>
        </p:spPr>
        <p:txBody>
          <a:bodyPr>
            <a:normAutofit/>
          </a:bodyPr>
          <a:lstStyle/>
          <a:p>
            <a:pPr marL="0" indent="0">
              <a:buNone/>
            </a:pPr>
            <a:r>
              <a:rPr lang="en-US" sz="2000" dirty="0">
                <a:latin typeface="Lexend Deca Medium" pitchFamily="2" charset="77"/>
              </a:rPr>
              <a:t>A business name could:</a:t>
            </a:r>
          </a:p>
          <a:p>
            <a:pPr marL="0" indent="0">
              <a:buNone/>
            </a:pPr>
            <a:endParaRPr lang="en-US" sz="2000" dirty="0">
              <a:latin typeface="Lexend Deca Medium" pitchFamily="2" charset="77"/>
            </a:endParaRPr>
          </a:p>
          <a:p>
            <a:pPr lvl="1"/>
            <a:r>
              <a:rPr lang="en-US" sz="2000" dirty="0">
                <a:latin typeface="Lexend Deca Light" pitchFamily="2" charset="77"/>
              </a:rPr>
              <a:t>share the vision and beliefs of the founders</a:t>
            </a:r>
          </a:p>
          <a:p>
            <a:pPr lvl="1"/>
            <a:r>
              <a:rPr lang="en-US" sz="2000" dirty="0">
                <a:latin typeface="Lexend Deca Light" pitchFamily="2" charset="77"/>
              </a:rPr>
              <a:t>describe the product</a:t>
            </a:r>
          </a:p>
          <a:p>
            <a:pPr lvl="1"/>
            <a:r>
              <a:rPr lang="en-US" sz="2000" dirty="0">
                <a:latin typeface="Lexend Deca Light" pitchFamily="2" charset="77"/>
              </a:rPr>
              <a:t>be a short way to describe a product</a:t>
            </a:r>
          </a:p>
          <a:p>
            <a:pPr lvl="1"/>
            <a:r>
              <a:rPr lang="en-US" sz="2000" dirty="0">
                <a:latin typeface="Lexend Deca Light" pitchFamily="2" charset="77"/>
              </a:rPr>
              <a:t>be real words that suggest benefits or features of a product</a:t>
            </a:r>
          </a:p>
          <a:p>
            <a:pPr lvl="1"/>
            <a:endParaRPr lang="en-US" sz="2000" dirty="0">
              <a:latin typeface="Lexend Deca Light" pitchFamily="2" charset="77"/>
            </a:endParaRPr>
          </a:p>
          <a:p>
            <a:pPr marL="0" indent="0">
              <a:buNone/>
            </a:pPr>
            <a:r>
              <a:rPr lang="en-US" sz="2000" dirty="0">
                <a:solidFill>
                  <a:schemeClr val="accent2"/>
                </a:solidFill>
                <a:latin typeface="Lexend Deca Medium" pitchFamily="2" charset="77"/>
              </a:rPr>
              <a:t>Can you think of any examples?</a:t>
            </a:r>
            <a:endParaRPr lang="en-US" sz="2000" dirty="0">
              <a:latin typeface="Lexend Deca Medium" pitchFamily="2" charset="77"/>
            </a:endParaRPr>
          </a:p>
          <a:p>
            <a:pPr marL="457200" lvl="1" indent="0">
              <a:buNone/>
            </a:pPr>
            <a:endParaRPr lang="en-US" sz="2000" dirty="0">
              <a:latin typeface="Lexend Deca Light" pitchFamily="2" charset="77"/>
            </a:endParaRPr>
          </a:p>
        </p:txBody>
      </p:sp>
    </p:spTree>
    <p:extLst>
      <p:ext uri="{BB962C8B-B14F-4D97-AF65-F5344CB8AC3E}">
        <p14:creationId xmlns:p14="http://schemas.microsoft.com/office/powerpoint/2010/main" val="28972253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DA110-8075-4B96-AA4F-F5B9C77F6EE0}"/>
              </a:ext>
            </a:extLst>
          </p:cNvPr>
          <p:cNvSpPr>
            <a:spLocks noGrp="1"/>
          </p:cNvSpPr>
          <p:nvPr>
            <p:ph type="title"/>
          </p:nvPr>
        </p:nvSpPr>
        <p:spPr>
          <a:xfrm>
            <a:off x="1135061" y="774217"/>
            <a:ext cx="5938887" cy="786548"/>
          </a:xfrm>
        </p:spPr>
        <p:txBody>
          <a:bodyPr/>
          <a:lstStyle/>
          <a:p>
            <a:r>
              <a:rPr lang="en-US" dirty="0">
                <a:latin typeface="Lexend Deca Medium" pitchFamily="2" charset="77"/>
              </a:rPr>
              <a:t>Designing a Logo</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56B0F822-BDF1-49A4-9AB8-F82594FFB5D0}"/>
              </a:ext>
            </a:extLst>
          </p:cNvPr>
          <p:cNvSpPr>
            <a:spLocks noGrp="1"/>
          </p:cNvSpPr>
          <p:nvPr>
            <p:ph idx="1"/>
          </p:nvPr>
        </p:nvSpPr>
        <p:spPr>
          <a:xfrm>
            <a:off x="1135061" y="1955910"/>
            <a:ext cx="6873878" cy="4336087"/>
          </a:xfrm>
        </p:spPr>
        <p:txBody>
          <a:bodyPr>
            <a:normAutofit/>
          </a:bodyPr>
          <a:lstStyle/>
          <a:p>
            <a:pPr marL="0" indent="0">
              <a:lnSpc>
                <a:spcPct val="125000"/>
              </a:lnSpc>
              <a:spcBef>
                <a:spcPts val="2400"/>
              </a:spcBef>
              <a:buNone/>
            </a:pPr>
            <a:r>
              <a:rPr lang="en-US" sz="2000" dirty="0">
                <a:latin typeface="Lexend Deca Light" pitchFamily="2" charset="77"/>
              </a:rPr>
              <a:t>A logo is a design or a symbol that identifies products. It can include images, text, shapes or a combination of the three.  </a:t>
            </a:r>
          </a:p>
          <a:p>
            <a:pPr marL="0" indent="0">
              <a:lnSpc>
                <a:spcPct val="125000"/>
              </a:lnSpc>
              <a:spcBef>
                <a:spcPts val="2400"/>
              </a:spcBef>
              <a:buNone/>
            </a:pPr>
            <a:r>
              <a:rPr lang="en-US" sz="2000" dirty="0">
                <a:solidFill>
                  <a:srgbClr val="F09252"/>
                </a:solidFill>
                <a:latin typeface="Lexend Deca Light" pitchFamily="2" charset="77"/>
              </a:rPr>
              <a:t>What types of logos can you think of?</a:t>
            </a:r>
          </a:p>
          <a:p>
            <a:pPr marL="0" indent="0">
              <a:lnSpc>
                <a:spcPct val="125000"/>
              </a:lnSpc>
              <a:spcBef>
                <a:spcPts val="2400"/>
              </a:spcBef>
              <a:buNone/>
            </a:pPr>
            <a:endParaRPr lang="en-US" sz="2000" dirty="0">
              <a:latin typeface="Lexend Deca Light" pitchFamily="2" charset="77"/>
            </a:endParaRPr>
          </a:p>
        </p:txBody>
      </p:sp>
      <p:pic>
        <p:nvPicPr>
          <p:cNvPr id="10" name="Picture 9" descr="Logo, company name&#10;&#10;Description automatically generated">
            <a:extLst>
              <a:ext uri="{FF2B5EF4-FFF2-40B4-BE49-F238E27FC236}">
                <a16:creationId xmlns:a16="http://schemas.microsoft.com/office/drawing/2014/main" id="{1299BD37-EC7F-4C97-0978-3DFBF81621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3439" y="4618172"/>
            <a:ext cx="1697692" cy="1116232"/>
          </a:xfrm>
          <a:prstGeom prst="rect">
            <a:avLst/>
          </a:prstGeom>
        </p:spPr>
      </p:pic>
      <p:pic>
        <p:nvPicPr>
          <p:cNvPr id="11" name="Picture 10" descr="Logo, company name&#10;&#10;Description automatically generated">
            <a:extLst>
              <a:ext uri="{FF2B5EF4-FFF2-40B4-BE49-F238E27FC236}">
                <a16:creationId xmlns:a16="http://schemas.microsoft.com/office/drawing/2014/main" id="{ACEB0D5E-C5FC-4835-3B87-FF9D8AD5B5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65158" y="3858159"/>
            <a:ext cx="1738015" cy="1735194"/>
          </a:xfrm>
          <a:prstGeom prst="rect">
            <a:avLst/>
          </a:prstGeom>
        </p:spPr>
      </p:pic>
      <p:pic>
        <p:nvPicPr>
          <p:cNvPr id="12" name="Picture 11" descr="A picture containing text&#10;&#10;Description automatically generated">
            <a:extLst>
              <a:ext uri="{FF2B5EF4-FFF2-40B4-BE49-F238E27FC236}">
                <a16:creationId xmlns:a16="http://schemas.microsoft.com/office/drawing/2014/main" id="{665168C5-8C3A-9039-2281-261D3EF7A52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5378" y="4135749"/>
            <a:ext cx="1581111" cy="1184076"/>
          </a:xfrm>
          <a:prstGeom prst="rect">
            <a:avLst/>
          </a:prstGeom>
        </p:spPr>
      </p:pic>
      <p:pic>
        <p:nvPicPr>
          <p:cNvPr id="13" name="Picture 12" descr="Logo&#10;&#10;Description automatically generated">
            <a:extLst>
              <a:ext uri="{FF2B5EF4-FFF2-40B4-BE49-F238E27FC236}">
                <a16:creationId xmlns:a16="http://schemas.microsoft.com/office/drawing/2014/main" id="{C22413DF-E611-9535-6FDD-115A27CF81B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57341" y="5319825"/>
            <a:ext cx="1785530" cy="547056"/>
          </a:xfrm>
          <a:prstGeom prst="rect">
            <a:avLst/>
          </a:prstGeom>
        </p:spPr>
      </p:pic>
    </p:spTree>
    <p:extLst>
      <p:ext uri="{BB962C8B-B14F-4D97-AF65-F5344CB8AC3E}">
        <p14:creationId xmlns:p14="http://schemas.microsoft.com/office/powerpoint/2010/main" val="17713115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DA110-8075-4B96-AA4F-F5B9C77F6EE0}"/>
              </a:ext>
            </a:extLst>
          </p:cNvPr>
          <p:cNvSpPr>
            <a:spLocks noGrp="1"/>
          </p:cNvSpPr>
          <p:nvPr>
            <p:ph type="title"/>
          </p:nvPr>
        </p:nvSpPr>
        <p:spPr>
          <a:xfrm>
            <a:off x="1185215" y="740005"/>
            <a:ext cx="5938887" cy="786548"/>
          </a:xfrm>
        </p:spPr>
        <p:txBody>
          <a:bodyPr/>
          <a:lstStyle/>
          <a:p>
            <a:r>
              <a:rPr lang="en-US" dirty="0">
                <a:latin typeface="Lexend Deca Medium" pitchFamily="2" charset="77"/>
              </a:rPr>
              <a:t>Designing a Logo</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56B0F822-BDF1-49A4-9AB8-F82594FFB5D0}"/>
              </a:ext>
            </a:extLst>
          </p:cNvPr>
          <p:cNvSpPr>
            <a:spLocks noGrp="1"/>
          </p:cNvSpPr>
          <p:nvPr>
            <p:ph idx="1"/>
          </p:nvPr>
        </p:nvSpPr>
        <p:spPr>
          <a:xfrm>
            <a:off x="862551" y="2051538"/>
            <a:ext cx="7418895" cy="457200"/>
          </a:xfrm>
        </p:spPr>
        <p:txBody>
          <a:bodyPr/>
          <a:lstStyle/>
          <a:p>
            <a:pPr marL="0" indent="0" algn="ctr">
              <a:lnSpc>
                <a:spcPct val="100000"/>
              </a:lnSpc>
              <a:spcBef>
                <a:spcPts val="1200"/>
              </a:spcBef>
              <a:buNone/>
            </a:pPr>
            <a:r>
              <a:rPr lang="en-US" sz="2000" dirty="0">
                <a:latin typeface="Lexend Deca Medium" pitchFamily="2" charset="77"/>
              </a:rPr>
              <a:t>Watch this!</a:t>
            </a:r>
          </a:p>
          <a:p>
            <a:pPr marL="0" indent="0">
              <a:lnSpc>
                <a:spcPct val="125000"/>
              </a:lnSpc>
              <a:spcBef>
                <a:spcPts val="2400"/>
              </a:spcBef>
              <a:buNone/>
            </a:pPr>
            <a:endParaRPr lang="en-US" dirty="0"/>
          </a:p>
        </p:txBody>
      </p:sp>
      <p:pic>
        <p:nvPicPr>
          <p:cNvPr id="4" name="Online Media 3" descr="What makes a GREAT LOGO - for Kids">
            <a:hlinkClick r:id="" action="ppaction://media"/>
            <a:extLst>
              <a:ext uri="{FF2B5EF4-FFF2-40B4-BE49-F238E27FC236}">
                <a16:creationId xmlns:a16="http://schemas.microsoft.com/office/drawing/2014/main" id="{8BC2C519-C86C-9BD1-0D95-0021569426FD}"/>
              </a:ext>
            </a:extLst>
          </p:cNvPr>
          <p:cNvPicPr>
            <a:picLocks noRot="1" noChangeAspect="1"/>
          </p:cNvPicPr>
          <p:nvPr>
            <a:videoFile r:link="rId1"/>
          </p:nvPr>
        </p:nvPicPr>
        <p:blipFill>
          <a:blip r:embed="rId4"/>
          <a:stretch>
            <a:fillRect/>
          </a:stretch>
        </p:blipFill>
        <p:spPr>
          <a:xfrm>
            <a:off x="2019897" y="2621574"/>
            <a:ext cx="5104205" cy="2883876"/>
          </a:xfrm>
          <a:prstGeom prst="rect">
            <a:avLst/>
          </a:prstGeom>
        </p:spPr>
      </p:pic>
    </p:spTree>
    <p:extLst>
      <p:ext uri="{BB962C8B-B14F-4D97-AF65-F5344CB8AC3E}">
        <p14:creationId xmlns:p14="http://schemas.microsoft.com/office/powerpoint/2010/main" val="2566876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71747E-070F-91FF-308E-C4CFF6D1CE1D}"/>
              </a:ext>
            </a:extLst>
          </p:cNvPr>
          <p:cNvSpPr>
            <a:spLocks noGrp="1"/>
          </p:cNvSpPr>
          <p:nvPr>
            <p:ph type="title"/>
          </p:nvPr>
        </p:nvSpPr>
        <p:spPr>
          <a:xfrm>
            <a:off x="1109343" y="803976"/>
            <a:ext cx="5938887" cy="778208"/>
          </a:xfrm>
        </p:spPr>
        <p:txBody>
          <a:bodyPr/>
          <a:lstStyle/>
          <a:p>
            <a:r>
              <a:rPr lang="en-US" dirty="0">
                <a:latin typeface="Lexend Deca Medium" pitchFamily="2" charset="77"/>
              </a:rPr>
              <a:t>Rules for Designing a Logo</a:t>
            </a:r>
          </a:p>
        </p:txBody>
      </p:sp>
      <p:sp>
        <p:nvSpPr>
          <p:cNvPr id="3" name="Content Placeholder 2">
            <a:extLst>
              <a:ext uri="{FF2B5EF4-FFF2-40B4-BE49-F238E27FC236}">
                <a16:creationId xmlns:a16="http://schemas.microsoft.com/office/drawing/2014/main" id="{92A9401A-EAB8-5E66-FD0F-97271AFFEF16}"/>
              </a:ext>
            </a:extLst>
          </p:cNvPr>
          <p:cNvSpPr>
            <a:spLocks noGrp="1"/>
          </p:cNvSpPr>
          <p:nvPr>
            <p:ph idx="1"/>
          </p:nvPr>
        </p:nvSpPr>
        <p:spPr>
          <a:xfrm>
            <a:off x="1109343" y="1660258"/>
            <a:ext cx="6733396" cy="4736554"/>
          </a:xfrm>
        </p:spPr>
        <p:txBody>
          <a:bodyPr>
            <a:normAutofit/>
          </a:bodyPr>
          <a:lstStyle/>
          <a:p>
            <a:pPr marL="0" indent="0">
              <a:buNone/>
            </a:pPr>
            <a:endParaRPr lang="en-US" sz="2000" dirty="0">
              <a:latin typeface="Lexend Deca Light" pitchFamily="2" charset="77"/>
            </a:endParaRPr>
          </a:p>
          <a:p>
            <a:pPr marL="457200" indent="-457200">
              <a:buAutoNum type="arabicPeriod"/>
            </a:pPr>
            <a:r>
              <a:rPr lang="en-US" sz="2000" dirty="0">
                <a:latin typeface="Lexend Deca Light" pitchFamily="2" charset="77"/>
              </a:rPr>
              <a:t>Make it simple</a:t>
            </a:r>
          </a:p>
          <a:p>
            <a:pPr marL="457200" indent="-457200">
              <a:buAutoNum type="arabicPeriod"/>
            </a:pPr>
            <a:r>
              <a:rPr lang="en-US" sz="2000" dirty="0">
                <a:latin typeface="Lexend Deca Light" pitchFamily="2" charset="77"/>
              </a:rPr>
              <a:t>Make it memorable</a:t>
            </a:r>
          </a:p>
          <a:p>
            <a:pPr marL="457200" indent="-457200">
              <a:buAutoNum type="arabicPeriod"/>
            </a:pPr>
            <a:r>
              <a:rPr lang="en-US" sz="2000" dirty="0">
                <a:latin typeface="Lexend Deca Light" pitchFamily="2" charset="77"/>
              </a:rPr>
              <a:t>Make sure it won’t become outdated</a:t>
            </a:r>
          </a:p>
          <a:p>
            <a:pPr marL="457200" indent="-457200">
              <a:buAutoNum type="arabicPeriod"/>
            </a:pPr>
            <a:r>
              <a:rPr lang="en-US" sz="2000" dirty="0">
                <a:latin typeface="Lexend Deca Light" pitchFamily="2" charset="77"/>
              </a:rPr>
              <a:t>Make it versatile – easy to use on posters, packaging, etc.. </a:t>
            </a:r>
          </a:p>
          <a:p>
            <a:pPr marL="0" indent="0">
              <a:buNone/>
            </a:pPr>
            <a:endParaRPr lang="en-US" sz="2000" dirty="0">
              <a:latin typeface="Lexend Deca Light" pitchFamily="2" charset="77"/>
            </a:endParaRPr>
          </a:p>
          <a:p>
            <a:pPr marL="0" indent="0">
              <a:buNone/>
            </a:pPr>
            <a:r>
              <a:rPr lang="en-US" sz="2000" dirty="0">
                <a:latin typeface="Lexend Deca Light" pitchFamily="2" charset="77"/>
              </a:rPr>
              <a:t>Thank you </a:t>
            </a:r>
            <a:r>
              <a:rPr lang="en-US" sz="2000" dirty="0">
                <a:latin typeface="Lexend Deca Light" pitchFamily="2" charset="77"/>
                <a:hlinkClick r:id="rId3"/>
              </a:rPr>
              <a:t>Ask Ultra </a:t>
            </a:r>
            <a:r>
              <a:rPr lang="en-US" sz="2000" dirty="0">
                <a:latin typeface="Lexend Deca Light" pitchFamily="2" charset="77"/>
              </a:rPr>
              <a:t>for the great content!</a:t>
            </a:r>
          </a:p>
        </p:txBody>
      </p:sp>
    </p:spTree>
    <p:extLst>
      <p:ext uri="{BB962C8B-B14F-4D97-AF65-F5344CB8AC3E}">
        <p14:creationId xmlns:p14="http://schemas.microsoft.com/office/powerpoint/2010/main" val="33121626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DA110-8075-4B96-AA4F-F5B9C77F6EE0}"/>
              </a:ext>
            </a:extLst>
          </p:cNvPr>
          <p:cNvSpPr>
            <a:spLocks noGrp="1"/>
          </p:cNvSpPr>
          <p:nvPr>
            <p:ph type="title"/>
          </p:nvPr>
        </p:nvSpPr>
        <p:spPr>
          <a:xfrm>
            <a:off x="1169894" y="719853"/>
            <a:ext cx="5938887" cy="786548"/>
          </a:xfrm>
        </p:spPr>
        <p:txBody>
          <a:bodyPr>
            <a:normAutofit/>
          </a:bodyPr>
          <a:lstStyle/>
          <a:p>
            <a:r>
              <a:rPr lang="en-US" dirty="0">
                <a:latin typeface="Lexend Deca Medium" pitchFamily="2" charset="77"/>
              </a:rPr>
              <a:t>Action: Tasks to Complete</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56B0F822-BDF1-49A4-9AB8-F82594FFB5D0}"/>
              </a:ext>
            </a:extLst>
          </p:cNvPr>
          <p:cNvSpPr>
            <a:spLocks noGrp="1"/>
          </p:cNvSpPr>
          <p:nvPr>
            <p:ph idx="1"/>
          </p:nvPr>
        </p:nvSpPr>
        <p:spPr>
          <a:xfrm>
            <a:off x="1169894" y="1506401"/>
            <a:ext cx="5654132" cy="4765445"/>
          </a:xfrm>
        </p:spPr>
        <p:txBody>
          <a:bodyPr>
            <a:normAutofit/>
          </a:bodyPr>
          <a:lstStyle/>
          <a:p>
            <a:pPr marL="0" indent="0">
              <a:lnSpc>
                <a:spcPct val="125000"/>
              </a:lnSpc>
              <a:spcBef>
                <a:spcPts val="2400"/>
              </a:spcBef>
              <a:buNone/>
            </a:pPr>
            <a:r>
              <a:rPr lang="en-US" sz="2000" dirty="0">
                <a:latin typeface="Lexend Deca Light" pitchFamily="2" charset="77"/>
              </a:rPr>
              <a:t>In your business group -- </a:t>
            </a:r>
          </a:p>
          <a:p>
            <a:pPr>
              <a:lnSpc>
                <a:spcPct val="125000"/>
              </a:lnSpc>
              <a:spcBef>
                <a:spcPts val="2400"/>
              </a:spcBef>
              <a:buFont typeface="Wingdings" pitchFamily="2" charset="2"/>
              <a:buChar char="q"/>
            </a:pPr>
            <a:r>
              <a:rPr lang="en-US" sz="2000" dirty="0">
                <a:latin typeface="Lexend Deca Light" pitchFamily="2" charset="77"/>
              </a:rPr>
              <a:t> Decide on your target audience.</a:t>
            </a:r>
          </a:p>
          <a:p>
            <a:pPr>
              <a:lnSpc>
                <a:spcPct val="125000"/>
              </a:lnSpc>
              <a:spcBef>
                <a:spcPts val="2400"/>
              </a:spcBef>
              <a:buFont typeface="Wingdings" pitchFamily="2" charset="2"/>
              <a:buChar char="q"/>
            </a:pPr>
            <a:r>
              <a:rPr lang="en-US" sz="2000" dirty="0">
                <a:latin typeface="Lexend Deca Light" pitchFamily="2" charset="77"/>
              </a:rPr>
              <a:t> Agree on a name for your business. </a:t>
            </a:r>
            <a:br>
              <a:rPr lang="en-US" sz="2000" dirty="0">
                <a:latin typeface="Lexend Deca Light" pitchFamily="2" charset="77"/>
              </a:rPr>
            </a:br>
            <a:r>
              <a:rPr lang="en-US" sz="2000" dirty="0">
                <a:latin typeface="Lexend Deca Light" pitchFamily="2" charset="77"/>
              </a:rPr>
              <a:t> You might also think of a clever motto.</a:t>
            </a:r>
          </a:p>
          <a:p>
            <a:pPr>
              <a:lnSpc>
                <a:spcPct val="125000"/>
              </a:lnSpc>
              <a:spcBef>
                <a:spcPts val="2400"/>
              </a:spcBef>
              <a:buFont typeface="Wingdings" pitchFamily="2" charset="2"/>
              <a:buChar char="q"/>
            </a:pPr>
            <a:r>
              <a:rPr lang="en-US" sz="2000" dirty="0">
                <a:latin typeface="Lexend Deca Light" pitchFamily="2" charset="77"/>
              </a:rPr>
              <a:t> Design your logo.</a:t>
            </a:r>
          </a:p>
          <a:p>
            <a:pPr>
              <a:lnSpc>
                <a:spcPct val="125000"/>
              </a:lnSpc>
              <a:spcBef>
                <a:spcPts val="2400"/>
              </a:spcBef>
            </a:pPr>
            <a:endParaRPr lang="en-US" sz="2000" dirty="0">
              <a:solidFill>
                <a:srgbClr val="FF0000"/>
              </a:solidFill>
              <a:latin typeface="Lexend Deca Light" pitchFamily="2" charset="77"/>
            </a:endParaRPr>
          </a:p>
        </p:txBody>
      </p:sp>
      <p:pic>
        <p:nvPicPr>
          <p:cNvPr id="11" name="Picture 10" descr="A white board with black text&#10;&#10;Description automatically generated">
            <a:extLst>
              <a:ext uri="{FF2B5EF4-FFF2-40B4-BE49-F238E27FC236}">
                <a16:creationId xmlns:a16="http://schemas.microsoft.com/office/drawing/2014/main" id="{BDAF6891-4BF3-29A8-96A7-2D83B2EB22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6350" y="3810000"/>
            <a:ext cx="3592603" cy="2772840"/>
          </a:xfrm>
          <a:prstGeom prst="rect">
            <a:avLst/>
          </a:prstGeom>
          <a:effectLst>
            <a:outerShdw blurRad="199753" sx="102023" sy="102023" algn="ctr" rotWithShape="0">
              <a:prstClr val="black">
                <a:alpha val="12323"/>
              </a:prstClr>
            </a:outerShdw>
          </a:effectLst>
        </p:spPr>
      </p:pic>
      <p:sp>
        <p:nvSpPr>
          <p:cNvPr id="12" name="Down Arrow 11">
            <a:extLst>
              <a:ext uri="{FF2B5EF4-FFF2-40B4-BE49-F238E27FC236}">
                <a16:creationId xmlns:a16="http://schemas.microsoft.com/office/drawing/2014/main" id="{DCE5C35A-61EB-4859-5660-170EA7122AA0}"/>
              </a:ext>
            </a:extLst>
          </p:cNvPr>
          <p:cNvSpPr/>
          <p:nvPr/>
        </p:nvSpPr>
        <p:spPr>
          <a:xfrm>
            <a:off x="6875163" y="3610708"/>
            <a:ext cx="467236" cy="978921"/>
          </a:xfrm>
          <a:prstGeom prst="downArrow">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Down Arrow 12">
            <a:extLst>
              <a:ext uri="{FF2B5EF4-FFF2-40B4-BE49-F238E27FC236}">
                <a16:creationId xmlns:a16="http://schemas.microsoft.com/office/drawing/2014/main" id="{FD4E6802-78CF-65EB-E23E-C61D0627C560}"/>
              </a:ext>
            </a:extLst>
          </p:cNvPr>
          <p:cNvSpPr/>
          <p:nvPr/>
        </p:nvSpPr>
        <p:spPr>
          <a:xfrm rot="16200000">
            <a:off x="4827843" y="5758331"/>
            <a:ext cx="467236" cy="978921"/>
          </a:xfrm>
          <a:prstGeom prst="downArrow">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197442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316DC01-0423-2225-37F4-9A59EDB79B92}"/>
              </a:ext>
            </a:extLst>
          </p:cNvPr>
          <p:cNvSpPr>
            <a:spLocks noGrp="1"/>
          </p:cNvSpPr>
          <p:nvPr>
            <p:ph type="title"/>
          </p:nvPr>
        </p:nvSpPr>
        <p:spPr>
          <a:xfrm>
            <a:off x="1106118" y="761924"/>
            <a:ext cx="5938887" cy="778208"/>
          </a:xfrm>
        </p:spPr>
        <p:txBody>
          <a:bodyPr>
            <a:normAutofit/>
          </a:bodyPr>
          <a:lstStyle/>
          <a:p>
            <a:r>
              <a:rPr lang="en-US" dirty="0">
                <a:latin typeface="Lexend Deca Medium" pitchFamily="2" charset="77"/>
              </a:rPr>
              <a:t>Check In - What’s Next?</a:t>
            </a:r>
          </a:p>
        </p:txBody>
      </p:sp>
      <p:pic>
        <p:nvPicPr>
          <p:cNvPr id="9" name="Picture 8">
            <a:extLst>
              <a:ext uri="{FF2B5EF4-FFF2-40B4-BE49-F238E27FC236}">
                <a16:creationId xmlns:a16="http://schemas.microsoft.com/office/drawing/2014/main" id="{9848F580-3047-06EA-57D2-D99477B0B590}"/>
              </a:ext>
            </a:extLst>
          </p:cNvPr>
          <p:cNvPicPr>
            <a:picLocks noChangeAspect="1"/>
          </p:cNvPicPr>
          <p:nvPr/>
        </p:nvPicPr>
        <p:blipFill>
          <a:blip r:embed="rId3"/>
          <a:stretch>
            <a:fillRect/>
          </a:stretch>
        </p:blipFill>
        <p:spPr>
          <a:xfrm>
            <a:off x="4709160" y="2439211"/>
            <a:ext cx="3505200" cy="3505200"/>
          </a:xfrm>
          <a:prstGeom prst="rect">
            <a:avLst/>
          </a:prstGeom>
        </p:spPr>
      </p:pic>
      <p:sp>
        <p:nvSpPr>
          <p:cNvPr id="2" name="Content Placeholder 2">
            <a:extLst>
              <a:ext uri="{FF2B5EF4-FFF2-40B4-BE49-F238E27FC236}">
                <a16:creationId xmlns:a16="http://schemas.microsoft.com/office/drawing/2014/main" id="{C1228A95-EDC2-306A-4F04-634C5D9217CE}"/>
              </a:ext>
            </a:extLst>
          </p:cNvPr>
          <p:cNvSpPr>
            <a:spLocks noGrp="1"/>
          </p:cNvSpPr>
          <p:nvPr>
            <p:ph idx="1"/>
          </p:nvPr>
        </p:nvSpPr>
        <p:spPr>
          <a:xfrm>
            <a:off x="980584" y="1527823"/>
            <a:ext cx="7418895" cy="5513057"/>
          </a:xfrm>
        </p:spPr>
        <p:txBody>
          <a:bodyPr>
            <a:normAutofit/>
          </a:bodyPr>
          <a:lstStyle/>
          <a:p>
            <a:pPr marL="0" indent="0">
              <a:lnSpc>
                <a:spcPct val="125000"/>
              </a:lnSpc>
              <a:spcBef>
                <a:spcPts val="1800"/>
              </a:spcBef>
              <a:buNone/>
            </a:pPr>
            <a:r>
              <a:rPr lang="en-US" sz="2000" dirty="0">
                <a:latin typeface="Lexend Deca Light" pitchFamily="2" charset="77"/>
              </a:rPr>
              <a:t>It’s time to get our hands dirty and learn about the ingredients used to make our granola bars !</a:t>
            </a:r>
          </a:p>
          <a:p>
            <a:pPr>
              <a:lnSpc>
                <a:spcPct val="125000"/>
              </a:lnSpc>
              <a:spcBef>
                <a:spcPts val="1800"/>
              </a:spcBef>
            </a:pPr>
            <a:r>
              <a:rPr lang="en-US" sz="2000" dirty="0">
                <a:latin typeface="Lexend Deca Light" pitchFamily="2" charset="77"/>
              </a:rPr>
              <a:t>We will map out how our ingredients get			      from a field to our forks.</a:t>
            </a:r>
          </a:p>
          <a:p>
            <a:pPr>
              <a:lnSpc>
                <a:spcPct val="125000"/>
              </a:lnSpc>
              <a:spcBef>
                <a:spcPts val="1800"/>
              </a:spcBef>
            </a:pPr>
            <a:r>
              <a:rPr lang="en-US" sz="2000" dirty="0">
                <a:latin typeface="Lexend Deca Light" pitchFamily="2" charset="77"/>
              </a:rPr>
              <a:t>We will become plant experts.</a:t>
            </a:r>
          </a:p>
          <a:p>
            <a:pPr>
              <a:lnSpc>
                <a:spcPct val="125000"/>
              </a:lnSpc>
              <a:spcBef>
                <a:spcPts val="1800"/>
              </a:spcBef>
            </a:pPr>
            <a:r>
              <a:rPr lang="en-US" sz="2000" dirty="0">
                <a:latin typeface="Lexend Deca Light" pitchFamily="2" charset="77"/>
              </a:rPr>
              <a:t>We will grow the ingredients for 				       your granola bars – from seed!</a:t>
            </a:r>
          </a:p>
          <a:p>
            <a:pPr marL="0" indent="0">
              <a:lnSpc>
                <a:spcPct val="125000"/>
              </a:lnSpc>
              <a:spcBef>
                <a:spcPts val="1800"/>
              </a:spcBef>
              <a:buNone/>
            </a:pPr>
            <a:endParaRPr lang="en-US" sz="2000" dirty="0">
              <a:latin typeface="Lexend Deca Light" pitchFamily="2" charset="77"/>
            </a:endParaRPr>
          </a:p>
          <a:p>
            <a:pPr marL="0" indent="0">
              <a:lnSpc>
                <a:spcPct val="125000"/>
              </a:lnSpc>
              <a:spcBef>
                <a:spcPts val="1800"/>
              </a:spcBef>
              <a:buNone/>
            </a:pPr>
            <a:endParaRPr lang="en-US" sz="2000" dirty="0">
              <a:latin typeface="Lexend Deca Light" pitchFamily="2" charset="77"/>
            </a:endParaRPr>
          </a:p>
          <a:p>
            <a:pPr marL="0" indent="0">
              <a:lnSpc>
                <a:spcPct val="125000"/>
              </a:lnSpc>
              <a:spcBef>
                <a:spcPts val="1800"/>
              </a:spcBef>
              <a:buNone/>
            </a:pPr>
            <a:endParaRPr lang="en-US" sz="2000" dirty="0">
              <a:latin typeface="Lexend Deca Light" pitchFamily="2" charset="77"/>
            </a:endParaRPr>
          </a:p>
        </p:txBody>
      </p:sp>
    </p:spTree>
    <p:extLst>
      <p:ext uri="{BB962C8B-B14F-4D97-AF65-F5344CB8AC3E}">
        <p14:creationId xmlns:p14="http://schemas.microsoft.com/office/powerpoint/2010/main" val="7238548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4D26F0-CD7B-B1D9-CFDF-E34DC0BE8C04}"/>
              </a:ext>
            </a:extLst>
          </p:cNvPr>
          <p:cNvSpPr>
            <a:spLocks noGrp="1"/>
          </p:cNvSpPr>
          <p:nvPr>
            <p:ph type="title"/>
          </p:nvPr>
        </p:nvSpPr>
        <p:spPr>
          <a:xfrm>
            <a:off x="1085897" y="778922"/>
            <a:ext cx="5938887" cy="778208"/>
          </a:xfrm>
        </p:spPr>
        <p:txBody>
          <a:bodyPr/>
          <a:lstStyle/>
          <a:p>
            <a:r>
              <a:rPr lang="en-US" dirty="0">
                <a:latin typeface="Lexend Deca Medium" pitchFamily="2" charset="77"/>
              </a:rPr>
              <a:t>A Note to Teachers</a:t>
            </a:r>
          </a:p>
        </p:txBody>
      </p:sp>
      <p:sp>
        <p:nvSpPr>
          <p:cNvPr id="3" name="Content Placeholder 2">
            <a:extLst>
              <a:ext uri="{FF2B5EF4-FFF2-40B4-BE49-F238E27FC236}">
                <a16:creationId xmlns:a16="http://schemas.microsoft.com/office/drawing/2014/main" id="{D6232A28-1198-1337-260F-67EF8B086E15}"/>
              </a:ext>
            </a:extLst>
          </p:cNvPr>
          <p:cNvSpPr>
            <a:spLocks noGrp="1"/>
          </p:cNvSpPr>
          <p:nvPr>
            <p:ph idx="1"/>
          </p:nvPr>
        </p:nvSpPr>
        <p:spPr>
          <a:xfrm>
            <a:off x="1085897" y="1797685"/>
            <a:ext cx="6768566" cy="4736554"/>
          </a:xfrm>
        </p:spPr>
        <p:txBody>
          <a:bodyPr>
            <a:normAutofit/>
          </a:bodyPr>
          <a:lstStyle/>
          <a:p>
            <a:pPr marL="0" indent="0">
              <a:buNone/>
            </a:pPr>
            <a:r>
              <a:rPr lang="en-US" sz="2000" dirty="0">
                <a:latin typeface="Lexend Deca Light" pitchFamily="2" charset="77"/>
              </a:rPr>
              <a:t>Successful businesses have a target customer, a name, and a logo. The </a:t>
            </a:r>
            <a:r>
              <a:rPr lang="en-US" sz="2000" dirty="0" err="1">
                <a:latin typeface="Lexend Deca Light" pitchFamily="2" charset="77"/>
              </a:rPr>
              <a:t>STEMterprise</a:t>
            </a:r>
            <a:r>
              <a:rPr lang="en-US" sz="2000" dirty="0">
                <a:latin typeface="Lexend Deca Light" pitchFamily="2" charset="77"/>
              </a:rPr>
              <a:t> businesses will be no exception! </a:t>
            </a:r>
          </a:p>
          <a:p>
            <a:pPr marL="0" indent="0">
              <a:buNone/>
            </a:pPr>
            <a:r>
              <a:rPr lang="en-US" sz="2000" dirty="0">
                <a:latin typeface="Lexend Deca Light" pitchFamily="2" charset="77"/>
              </a:rPr>
              <a:t>In this lesson students will make decisions about those aspects. They will need time to work in their business groups.  </a:t>
            </a:r>
          </a:p>
          <a:p>
            <a:pPr marL="0" indent="0">
              <a:buNone/>
            </a:pPr>
            <a:endParaRPr lang="en-US" sz="2000" dirty="0">
              <a:latin typeface="Lexend Deca Light" pitchFamily="2" charset="77"/>
            </a:endParaRPr>
          </a:p>
          <a:p>
            <a:pPr marL="0" indent="0">
              <a:buNone/>
            </a:pPr>
            <a:r>
              <a:rPr lang="en-US" sz="2000" dirty="0">
                <a:latin typeface="Lexend Deca Light" pitchFamily="2" charset="77"/>
              </a:rPr>
              <a:t>If you prefer to make the project more digital, you may find it convenient to have students develop their designs using Canva or Google Drawings. Teachers can use </a:t>
            </a:r>
            <a:r>
              <a:rPr lang="en-US" sz="2000" dirty="0">
                <a:latin typeface="Lexend Deca Light" pitchFamily="2" charset="77"/>
                <a:hlinkClick r:id="rId3"/>
              </a:rPr>
              <a:t>Book Creator</a:t>
            </a:r>
            <a:r>
              <a:rPr lang="en-US" sz="2000" dirty="0">
                <a:latin typeface="Lexend Deca Light" pitchFamily="2" charset="77"/>
              </a:rPr>
              <a:t>.</a:t>
            </a:r>
          </a:p>
        </p:txBody>
      </p:sp>
    </p:spTree>
    <p:extLst>
      <p:ext uri="{BB962C8B-B14F-4D97-AF65-F5344CB8AC3E}">
        <p14:creationId xmlns:p14="http://schemas.microsoft.com/office/powerpoint/2010/main" val="26845723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F0544-8483-305F-A262-1224A47450D6}"/>
              </a:ext>
            </a:extLst>
          </p:cNvPr>
          <p:cNvSpPr>
            <a:spLocks noGrp="1"/>
          </p:cNvSpPr>
          <p:nvPr>
            <p:ph type="title"/>
          </p:nvPr>
        </p:nvSpPr>
        <p:spPr>
          <a:xfrm>
            <a:off x="1109342" y="695650"/>
            <a:ext cx="5938887" cy="778208"/>
          </a:xfrm>
        </p:spPr>
        <p:txBody>
          <a:bodyPr/>
          <a:lstStyle/>
          <a:p>
            <a:r>
              <a:rPr lang="en-US" dirty="0">
                <a:latin typeface="Lexend Deca Medium" pitchFamily="2" charset="77"/>
              </a:rPr>
              <a:t>Expectations</a:t>
            </a:r>
          </a:p>
        </p:txBody>
      </p:sp>
      <p:sp>
        <p:nvSpPr>
          <p:cNvPr id="3" name="Content Placeholder 2">
            <a:extLst>
              <a:ext uri="{FF2B5EF4-FFF2-40B4-BE49-F238E27FC236}">
                <a16:creationId xmlns:a16="http://schemas.microsoft.com/office/drawing/2014/main" id="{2B335554-1BEB-65CA-54BF-33831C3DDEF1}"/>
              </a:ext>
            </a:extLst>
          </p:cNvPr>
          <p:cNvSpPr>
            <a:spLocks noGrp="1"/>
          </p:cNvSpPr>
          <p:nvPr>
            <p:ph idx="1"/>
          </p:nvPr>
        </p:nvSpPr>
        <p:spPr>
          <a:xfrm>
            <a:off x="1109342" y="1425796"/>
            <a:ext cx="7249212" cy="4736554"/>
          </a:xfrm>
        </p:spPr>
        <p:txBody>
          <a:bodyPr>
            <a:normAutofit/>
          </a:bodyPr>
          <a:lstStyle/>
          <a:p>
            <a:pPr marL="0" indent="0">
              <a:buNone/>
            </a:pPr>
            <a:r>
              <a:rPr lang="en-CA" sz="1400" dirty="0">
                <a:solidFill>
                  <a:srgbClr val="000000"/>
                </a:solidFill>
                <a:effectLst/>
                <a:latin typeface="Lexend Deca Medium" pitchFamily="2" charset="77"/>
                <a:ea typeface="Calibri" panose="020F0502020204030204" pitchFamily="34" charset="0"/>
                <a:cs typeface="Times New Roman" panose="02020603050405020304" pitchFamily="18" charset="0"/>
              </a:rPr>
              <a:t>Mathematics Curriculum Strands D and E</a:t>
            </a:r>
            <a:endParaRPr lang="en-CA" sz="1400" dirty="0">
              <a:effectLst/>
              <a:latin typeface="Lexend Deca Medium" pitchFamily="2" charset="77"/>
              <a:ea typeface="Calibri" panose="020F0502020204030204" pitchFamily="34" charset="0"/>
              <a:cs typeface="Times New Roman" panose="02020603050405020304" pitchFamily="18" charset="0"/>
            </a:endParaRPr>
          </a:p>
          <a:p>
            <a:pPr marL="342900" lvl="0" indent="-342900">
              <a:buFont typeface="Symbol" pitchFamily="2" charset="2"/>
              <a:buChar char=""/>
            </a:pPr>
            <a:r>
              <a:rPr lang="en-CA" sz="1400" dirty="0">
                <a:solidFill>
                  <a:srgbClr val="000000"/>
                </a:solidFill>
                <a:effectLst/>
                <a:latin typeface="Lexend Deca Light" pitchFamily="2" charset="77"/>
                <a:ea typeface="Calibri" panose="020F0502020204030204" pitchFamily="34" charset="0"/>
                <a:cs typeface="Times New Roman" panose="02020603050405020304" pitchFamily="18" charset="0"/>
              </a:rPr>
              <a:t>D.2 Collect data through observations, experiments, and interviews to answer </a:t>
            </a:r>
            <a:r>
              <a:rPr lang="en-CA" sz="1400" u="none" strike="noStrike" dirty="0">
                <a:solidFill>
                  <a:srgbClr val="000000"/>
                </a:solidFill>
                <a:effectLst/>
                <a:latin typeface="Lexend Deca Light" pitchFamily="2" charset="77"/>
                <a:ea typeface="Calibri" panose="020F0502020204030204" pitchFamily="34" charset="0"/>
                <a:cs typeface="Times New Roman" panose="02020603050405020304" pitchFamily="18" charset="0"/>
                <a:hlinkClick r:id="rId2"/>
              </a:rPr>
              <a:t>questions of interest</a:t>
            </a:r>
            <a:r>
              <a:rPr lang="en-CA" sz="1400" dirty="0">
                <a:solidFill>
                  <a:srgbClr val="000000"/>
                </a:solidFill>
                <a:effectLst/>
                <a:latin typeface="Lexend Deca Light" pitchFamily="2" charset="77"/>
                <a:ea typeface="Calibri" panose="020F0502020204030204" pitchFamily="34" charset="0"/>
                <a:cs typeface="Times New Roman" panose="02020603050405020304" pitchFamily="18" charset="0"/>
              </a:rPr>
              <a:t> that focus on </a:t>
            </a:r>
            <a:r>
              <a:rPr lang="en-CA" sz="1400" u="none" strike="noStrike" dirty="0">
                <a:solidFill>
                  <a:srgbClr val="000000"/>
                </a:solidFill>
                <a:effectLst/>
                <a:latin typeface="Lexend Deca Light" pitchFamily="2" charset="77"/>
                <a:ea typeface="Calibri" panose="020F0502020204030204" pitchFamily="34" charset="0"/>
                <a:cs typeface="Times New Roman" panose="02020603050405020304" pitchFamily="18" charset="0"/>
                <a:hlinkClick r:id="rId2"/>
              </a:rPr>
              <a:t>qualitative</a:t>
            </a:r>
            <a:r>
              <a:rPr lang="en-CA" sz="1400" dirty="0">
                <a:solidFill>
                  <a:srgbClr val="000000"/>
                </a:solidFill>
                <a:effectLst/>
                <a:latin typeface="Lexend Deca Light" pitchFamily="2" charset="77"/>
                <a:ea typeface="Calibri" panose="020F0502020204030204" pitchFamily="34" charset="0"/>
                <a:cs typeface="Times New Roman" panose="02020603050405020304" pitchFamily="18" charset="0"/>
              </a:rPr>
              <a:t> and </a:t>
            </a:r>
            <a:r>
              <a:rPr lang="en-CA" sz="1400" u="none" strike="noStrike" dirty="0">
                <a:solidFill>
                  <a:srgbClr val="000000"/>
                </a:solidFill>
                <a:effectLst/>
                <a:latin typeface="Lexend Deca Light" pitchFamily="2" charset="77"/>
                <a:ea typeface="Calibri" panose="020F0502020204030204" pitchFamily="34" charset="0"/>
                <a:cs typeface="Times New Roman" panose="02020603050405020304" pitchFamily="18" charset="0"/>
                <a:hlinkClick r:id="rId2"/>
              </a:rPr>
              <a:t>quantitative data</a:t>
            </a:r>
            <a:r>
              <a:rPr lang="en-CA" sz="1400" dirty="0">
                <a:solidFill>
                  <a:srgbClr val="000000"/>
                </a:solidFill>
                <a:effectLst/>
                <a:latin typeface="Lexend Deca Light" pitchFamily="2" charset="77"/>
                <a:ea typeface="Calibri" panose="020F0502020204030204" pitchFamily="34" charset="0"/>
                <a:cs typeface="Times New Roman" panose="02020603050405020304" pitchFamily="18" charset="0"/>
              </a:rPr>
              <a:t>, and organize the data using </a:t>
            </a:r>
            <a:r>
              <a:rPr lang="en-CA" sz="1400" u="none" strike="noStrike" dirty="0">
                <a:solidFill>
                  <a:srgbClr val="000000"/>
                </a:solidFill>
                <a:effectLst/>
                <a:latin typeface="Lexend Deca Light" pitchFamily="2" charset="77"/>
                <a:ea typeface="Calibri" panose="020F0502020204030204" pitchFamily="34" charset="0"/>
                <a:cs typeface="Times New Roman" panose="02020603050405020304" pitchFamily="18" charset="0"/>
                <a:hlinkClick r:id="rId2"/>
              </a:rPr>
              <a:t>frequency tables</a:t>
            </a:r>
            <a:endParaRPr lang="en-CA" sz="1400" dirty="0">
              <a:effectLst/>
              <a:latin typeface="Lexend Deca Light" pitchFamily="2" charset="77"/>
              <a:ea typeface="Calibri" panose="020F0502020204030204" pitchFamily="34" charset="0"/>
              <a:cs typeface="Times New Roman" panose="02020603050405020304" pitchFamily="18" charset="0"/>
            </a:endParaRPr>
          </a:p>
          <a:p>
            <a:pPr marL="342900" lvl="0" indent="-342900">
              <a:buFont typeface="Symbol" pitchFamily="2" charset="2"/>
              <a:buChar char=""/>
            </a:pPr>
            <a:r>
              <a:rPr lang="en-CA" sz="1400" dirty="0">
                <a:solidFill>
                  <a:srgbClr val="000000"/>
                </a:solidFill>
                <a:effectLst/>
                <a:latin typeface="Lexend Deca Light" pitchFamily="2" charset="77"/>
                <a:ea typeface="Calibri" panose="020F0502020204030204" pitchFamily="34" charset="0"/>
                <a:cs typeface="Times New Roman" panose="02020603050405020304" pitchFamily="18" charset="0"/>
              </a:rPr>
              <a:t>D1.5 Analyze different sets of data presented in various ways, including in frequency tables and in graphs with different scales, by asking and answering questions about the data and drawing conclusions, then make convincing arguments and informed decision</a:t>
            </a:r>
            <a:endParaRPr lang="en-CA" sz="1400" dirty="0">
              <a:effectLst/>
              <a:latin typeface="Lexend Deca Light" pitchFamily="2" charset="77"/>
              <a:ea typeface="Calibri" panose="020F0502020204030204" pitchFamily="34" charset="0"/>
              <a:cs typeface="Times New Roman" panose="02020603050405020304" pitchFamily="18" charset="0"/>
            </a:endParaRPr>
          </a:p>
          <a:p>
            <a:pPr marL="342900" lvl="0" indent="-342900">
              <a:buFont typeface="Symbol" pitchFamily="2" charset="2"/>
              <a:buChar char=""/>
            </a:pPr>
            <a:r>
              <a:rPr lang="en-CA" sz="1400" dirty="0">
                <a:solidFill>
                  <a:srgbClr val="000000"/>
                </a:solidFill>
                <a:effectLst/>
                <a:latin typeface="Lexend Deca Light" pitchFamily="2" charset="77"/>
                <a:ea typeface="Calibri" panose="020F0502020204030204" pitchFamily="34" charset="0"/>
                <a:cs typeface="Times New Roman" panose="02020603050405020304" pitchFamily="18" charset="0"/>
              </a:rPr>
              <a:t>E2.5 Use various units of different sizes to measure the same </a:t>
            </a:r>
            <a:r>
              <a:rPr lang="en-CA" sz="1400" u="none" strike="noStrike" dirty="0">
                <a:solidFill>
                  <a:srgbClr val="000000"/>
                </a:solidFill>
                <a:effectLst/>
                <a:latin typeface="Lexend Deca Light" pitchFamily="2" charset="77"/>
                <a:ea typeface="Calibri" panose="020F0502020204030204" pitchFamily="34" charset="0"/>
                <a:cs typeface="Times New Roman" panose="02020603050405020304" pitchFamily="18" charset="0"/>
                <a:hlinkClick r:id="rId2"/>
              </a:rPr>
              <a:t>attribute</a:t>
            </a:r>
            <a:r>
              <a:rPr lang="en-CA" sz="1400" dirty="0">
                <a:solidFill>
                  <a:srgbClr val="000000"/>
                </a:solidFill>
                <a:effectLst/>
                <a:latin typeface="Lexend Deca Light" pitchFamily="2" charset="77"/>
                <a:ea typeface="Calibri" panose="020F0502020204030204" pitchFamily="34" charset="0"/>
                <a:cs typeface="Times New Roman" panose="02020603050405020304" pitchFamily="18" charset="0"/>
              </a:rPr>
              <a:t> of a given item, and demonstrate that even though using different-sized units produces a different count, the size of the attribute remains the same </a:t>
            </a:r>
          </a:p>
          <a:p>
            <a:pPr marL="0" lvl="0" indent="0">
              <a:buNone/>
            </a:pPr>
            <a:r>
              <a:rPr lang="en-CA" sz="1400" dirty="0">
                <a:effectLst/>
                <a:latin typeface="Lexend Deca Medium" pitchFamily="2" charset="77"/>
                <a:ea typeface="Calibri" panose="020F0502020204030204" pitchFamily="34" charset="0"/>
                <a:cs typeface="Times New Roman" panose="02020603050405020304" pitchFamily="18" charset="0"/>
              </a:rPr>
              <a:t>Health and Physical Education Curriculum Strand D</a:t>
            </a:r>
          </a:p>
          <a:p>
            <a:pPr marL="342900" lvl="0" indent="-342900">
              <a:buFont typeface="Symbol" pitchFamily="2" charset="2"/>
              <a:buChar char=""/>
            </a:pPr>
            <a:r>
              <a:rPr lang="en-CA" sz="1400" dirty="0">
                <a:effectLst/>
                <a:latin typeface="Lexend Deca Light" pitchFamily="2" charset="77"/>
                <a:ea typeface="Calibri" panose="020F0502020204030204" pitchFamily="34" charset="0"/>
                <a:cs typeface="Times New Roman" panose="02020603050405020304" pitchFamily="18" charset="0"/>
              </a:rPr>
              <a:t>D1.1 Understand food origins, nutritional value, and environmental impact</a:t>
            </a:r>
          </a:p>
          <a:p>
            <a:pPr marL="342900" lvl="0" indent="-342900">
              <a:buFont typeface="Symbol" pitchFamily="2" charset="2"/>
              <a:buChar char=""/>
            </a:pPr>
            <a:r>
              <a:rPr lang="en-CA" sz="1400" dirty="0">
                <a:effectLst/>
                <a:latin typeface="Lexend Deca Light" pitchFamily="2" charset="77"/>
                <a:ea typeface="Calibri" panose="020F0502020204030204" pitchFamily="34" charset="0"/>
                <a:cs typeface="Times New Roman" panose="02020603050405020304" pitchFamily="18" charset="0"/>
              </a:rPr>
              <a:t>D3.1 Local and cultural foods, eating choices</a:t>
            </a:r>
          </a:p>
          <a:p>
            <a:pPr marL="0" indent="0">
              <a:buNone/>
            </a:pPr>
            <a:r>
              <a:rPr lang="en-CA" sz="1400" dirty="0">
                <a:effectLst/>
                <a:latin typeface="Lexend Deca Medium" pitchFamily="2" charset="77"/>
                <a:ea typeface="Calibri" panose="020F0502020204030204" pitchFamily="34" charset="0"/>
                <a:cs typeface="Times New Roman" panose="02020603050405020304" pitchFamily="18" charset="0"/>
              </a:rPr>
              <a:t>Transferable Skills: </a:t>
            </a:r>
          </a:p>
          <a:p>
            <a:pPr marL="228600"/>
            <a:r>
              <a:rPr lang="en-CA" sz="1400" dirty="0">
                <a:effectLst/>
                <a:latin typeface="Lexend Deca Light" pitchFamily="2" charset="77"/>
                <a:ea typeface="Calibri" panose="020F0502020204030204" pitchFamily="34" charset="0"/>
                <a:cs typeface="Times New Roman" panose="02020603050405020304" pitchFamily="18" charset="0"/>
              </a:rPr>
              <a:t>Use imagination, creativity, and ingenuity to develop concepts, ideas, or products to contribute innovative solutions to economic, social, and environmental problems.</a:t>
            </a:r>
          </a:p>
        </p:txBody>
      </p:sp>
    </p:spTree>
    <p:extLst>
      <p:ext uri="{BB962C8B-B14F-4D97-AF65-F5344CB8AC3E}">
        <p14:creationId xmlns:p14="http://schemas.microsoft.com/office/powerpoint/2010/main" val="11475890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4D26F0-CD7B-B1D9-CFDF-E34DC0BE8C04}"/>
              </a:ext>
            </a:extLst>
          </p:cNvPr>
          <p:cNvSpPr>
            <a:spLocks noGrp="1"/>
          </p:cNvSpPr>
          <p:nvPr>
            <p:ph type="title"/>
          </p:nvPr>
        </p:nvSpPr>
        <p:spPr>
          <a:xfrm>
            <a:off x="1167957" y="650986"/>
            <a:ext cx="5938887" cy="778208"/>
          </a:xfrm>
        </p:spPr>
        <p:txBody>
          <a:bodyPr/>
          <a:lstStyle/>
          <a:p>
            <a:r>
              <a:rPr lang="en-US" dirty="0">
                <a:latin typeface="Lexend Deca Medium" pitchFamily="2" charset="77"/>
              </a:rPr>
              <a:t>Sample – Book Creator</a:t>
            </a:r>
          </a:p>
        </p:txBody>
      </p:sp>
      <p:pic>
        <p:nvPicPr>
          <p:cNvPr id="5" name="Picture 4">
            <a:extLst>
              <a:ext uri="{FF2B5EF4-FFF2-40B4-BE49-F238E27FC236}">
                <a16:creationId xmlns:a16="http://schemas.microsoft.com/office/drawing/2014/main" id="{0109CC85-00B1-9A77-EADC-9E4F9B3402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0868" y="2429345"/>
            <a:ext cx="2181679" cy="999655"/>
          </a:xfrm>
          <a:prstGeom prst="rect">
            <a:avLst/>
          </a:prstGeom>
        </p:spPr>
      </p:pic>
      <p:pic>
        <p:nvPicPr>
          <p:cNvPr id="10" name="Picture 9">
            <a:extLst>
              <a:ext uri="{FF2B5EF4-FFF2-40B4-BE49-F238E27FC236}">
                <a16:creationId xmlns:a16="http://schemas.microsoft.com/office/drawing/2014/main" id="{E9B4D1B7-02FB-D56D-4863-40A111BA74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81794" y="1661810"/>
            <a:ext cx="3433513" cy="2617699"/>
          </a:xfrm>
          <a:prstGeom prst="rect">
            <a:avLst/>
          </a:prstGeom>
        </p:spPr>
      </p:pic>
      <p:pic>
        <p:nvPicPr>
          <p:cNvPr id="8" name="Picture 7">
            <a:extLst>
              <a:ext uri="{FF2B5EF4-FFF2-40B4-BE49-F238E27FC236}">
                <a16:creationId xmlns:a16="http://schemas.microsoft.com/office/drawing/2014/main" id="{6B5CDF08-6235-26E4-15A6-46509126F9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15413" y="3771639"/>
            <a:ext cx="5762279" cy="2223289"/>
          </a:xfrm>
          <a:prstGeom prst="rect">
            <a:avLst/>
          </a:prstGeom>
        </p:spPr>
      </p:pic>
      <p:sp>
        <p:nvSpPr>
          <p:cNvPr id="11" name="TextBox 10">
            <a:extLst>
              <a:ext uri="{FF2B5EF4-FFF2-40B4-BE49-F238E27FC236}">
                <a16:creationId xmlns:a16="http://schemas.microsoft.com/office/drawing/2014/main" id="{0FF1C98C-82CE-B99C-5FBF-463DB49F705F}"/>
              </a:ext>
            </a:extLst>
          </p:cNvPr>
          <p:cNvSpPr txBox="1"/>
          <p:nvPr/>
        </p:nvSpPr>
        <p:spPr>
          <a:xfrm>
            <a:off x="5372769" y="4144619"/>
            <a:ext cx="1847461" cy="1323439"/>
          </a:xfrm>
          <a:prstGeom prst="rect">
            <a:avLst/>
          </a:prstGeom>
          <a:noFill/>
        </p:spPr>
        <p:txBody>
          <a:bodyPr wrap="square" rtlCol="0">
            <a:spAutoFit/>
          </a:bodyPr>
          <a:lstStyle/>
          <a:p>
            <a:r>
              <a:rPr lang="en-US" sz="1600" dirty="0">
                <a:latin typeface="Lexend Deca Medium" pitchFamily="2" charset="77"/>
              </a:rPr>
              <a:t>Students could fill in the blank pages with their business names, logos, etc..</a:t>
            </a:r>
          </a:p>
        </p:txBody>
      </p:sp>
    </p:spTree>
    <p:extLst>
      <p:ext uri="{BB962C8B-B14F-4D97-AF65-F5344CB8AC3E}">
        <p14:creationId xmlns:p14="http://schemas.microsoft.com/office/powerpoint/2010/main" val="2408243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4D26F0-CD7B-B1D9-CFDF-E34DC0BE8C04}"/>
              </a:ext>
            </a:extLst>
          </p:cNvPr>
          <p:cNvSpPr>
            <a:spLocks noGrp="1"/>
          </p:cNvSpPr>
          <p:nvPr>
            <p:ph type="title"/>
          </p:nvPr>
        </p:nvSpPr>
        <p:spPr>
          <a:xfrm>
            <a:off x="980388" y="672156"/>
            <a:ext cx="5938887" cy="778208"/>
          </a:xfrm>
        </p:spPr>
        <p:txBody>
          <a:bodyPr>
            <a:normAutofit/>
          </a:bodyPr>
          <a:lstStyle/>
          <a:p>
            <a:r>
              <a:rPr lang="en-US" dirty="0">
                <a:latin typeface="Lexend Deca Medium" pitchFamily="2" charset="77"/>
              </a:rPr>
              <a:t>Sample – Logos in Canva</a:t>
            </a:r>
          </a:p>
        </p:txBody>
      </p:sp>
      <p:sp>
        <p:nvSpPr>
          <p:cNvPr id="3" name="Content Placeholder 2">
            <a:extLst>
              <a:ext uri="{FF2B5EF4-FFF2-40B4-BE49-F238E27FC236}">
                <a16:creationId xmlns:a16="http://schemas.microsoft.com/office/drawing/2014/main" id="{9459B02E-1579-A5B8-5198-68A1F09966E6}"/>
              </a:ext>
            </a:extLst>
          </p:cNvPr>
          <p:cNvSpPr>
            <a:spLocks noGrp="1"/>
          </p:cNvSpPr>
          <p:nvPr>
            <p:ph idx="1"/>
          </p:nvPr>
        </p:nvSpPr>
        <p:spPr>
          <a:xfrm>
            <a:off x="980388" y="1511326"/>
            <a:ext cx="7085089" cy="4736554"/>
          </a:xfrm>
        </p:spPr>
        <p:txBody>
          <a:bodyPr>
            <a:normAutofit/>
          </a:bodyPr>
          <a:lstStyle/>
          <a:p>
            <a:pPr marL="0" indent="0">
              <a:buNone/>
            </a:pPr>
            <a:r>
              <a:rPr lang="en-US" sz="2000" dirty="0">
                <a:latin typeface="Lexend Deca Light" pitchFamily="2" charset="77"/>
              </a:rPr>
              <a:t>Many educators are encouraging students to develop their logos on Canva, Google Drawings, or whatever platform is in their system and they are comfortable with.  </a:t>
            </a:r>
          </a:p>
        </p:txBody>
      </p:sp>
      <p:pic>
        <p:nvPicPr>
          <p:cNvPr id="6" name="Picture 5">
            <a:extLst>
              <a:ext uri="{FF2B5EF4-FFF2-40B4-BE49-F238E27FC236}">
                <a16:creationId xmlns:a16="http://schemas.microsoft.com/office/drawing/2014/main" id="{FF8A49D8-B7A4-D7CB-C938-6E131507B7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8855" y="2895574"/>
            <a:ext cx="2451100" cy="2451100"/>
          </a:xfrm>
          <a:prstGeom prst="rect">
            <a:avLst/>
          </a:prstGeom>
        </p:spPr>
      </p:pic>
      <p:pic>
        <p:nvPicPr>
          <p:cNvPr id="9" name="Picture 8">
            <a:extLst>
              <a:ext uri="{FF2B5EF4-FFF2-40B4-BE49-F238E27FC236}">
                <a16:creationId xmlns:a16="http://schemas.microsoft.com/office/drawing/2014/main" id="{1C45BF16-AB23-2A77-B9C4-DC19AF29FF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1159" y="3234651"/>
            <a:ext cx="2470150" cy="2444750"/>
          </a:xfrm>
          <a:prstGeom prst="rect">
            <a:avLst/>
          </a:prstGeom>
        </p:spPr>
      </p:pic>
      <p:sp>
        <p:nvSpPr>
          <p:cNvPr id="11" name="TextBox 10">
            <a:extLst>
              <a:ext uri="{FF2B5EF4-FFF2-40B4-BE49-F238E27FC236}">
                <a16:creationId xmlns:a16="http://schemas.microsoft.com/office/drawing/2014/main" id="{BDF64228-F604-4DEF-9A29-968F5EDEFFC7}"/>
              </a:ext>
            </a:extLst>
          </p:cNvPr>
          <p:cNvSpPr txBox="1"/>
          <p:nvPr/>
        </p:nvSpPr>
        <p:spPr>
          <a:xfrm>
            <a:off x="6662637" y="3718362"/>
            <a:ext cx="1584044" cy="1077218"/>
          </a:xfrm>
          <a:prstGeom prst="rect">
            <a:avLst/>
          </a:prstGeom>
          <a:noFill/>
        </p:spPr>
        <p:txBody>
          <a:bodyPr wrap="square" rtlCol="0">
            <a:spAutoFit/>
          </a:bodyPr>
          <a:lstStyle/>
          <a:p>
            <a:r>
              <a:rPr lang="en-US" sz="1600" dirty="0">
                <a:latin typeface="Lexend Deca Light" pitchFamily="2" charset="77"/>
              </a:rPr>
              <a:t>Example of students logos designed on Canva in 2024</a:t>
            </a:r>
          </a:p>
        </p:txBody>
      </p:sp>
    </p:spTree>
    <p:extLst>
      <p:ext uri="{BB962C8B-B14F-4D97-AF65-F5344CB8AC3E}">
        <p14:creationId xmlns:p14="http://schemas.microsoft.com/office/powerpoint/2010/main" val="9546709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1">
            <a:extLst>
              <a:ext uri="{FF2B5EF4-FFF2-40B4-BE49-F238E27FC236}">
                <a16:creationId xmlns:a16="http://schemas.microsoft.com/office/drawing/2014/main" id="{C6228561-D896-F90E-1A1E-DF37C75C6634}"/>
              </a:ext>
            </a:extLst>
          </p:cNvPr>
          <p:cNvSpPr>
            <a:spLocks noGrp="1"/>
          </p:cNvSpPr>
          <p:nvPr>
            <p:ph idx="1"/>
          </p:nvPr>
        </p:nvSpPr>
        <p:spPr>
          <a:xfrm>
            <a:off x="823076" y="4925564"/>
            <a:ext cx="7588577" cy="796506"/>
          </a:xfrm>
        </p:spPr>
        <p:txBody>
          <a:bodyPr>
            <a:normAutofit fontScale="85000" lnSpcReduction="20000"/>
          </a:bodyPr>
          <a:lstStyle/>
          <a:p>
            <a:r>
              <a:rPr lang="en-US" dirty="0">
                <a:latin typeface="Lexend Deca Medium" pitchFamily="2" charset="77"/>
              </a:rPr>
              <a:t>Stage 2 </a:t>
            </a:r>
          </a:p>
          <a:p>
            <a:r>
              <a:rPr lang="en-US" dirty="0">
                <a:latin typeface="Lexend Deca Medium" pitchFamily="2" charset="77"/>
              </a:rPr>
              <a:t>Lesson 2 – Customer, Business Name and Logo</a:t>
            </a:r>
            <a:endParaRPr lang="en-CA" dirty="0">
              <a:latin typeface="Lexend Deca Medium" pitchFamily="2" charset="77"/>
            </a:endParaRPr>
          </a:p>
        </p:txBody>
      </p:sp>
      <p:sp>
        <p:nvSpPr>
          <p:cNvPr id="9" name="Rectangle 8">
            <a:extLst>
              <a:ext uri="{FF2B5EF4-FFF2-40B4-BE49-F238E27FC236}">
                <a16:creationId xmlns:a16="http://schemas.microsoft.com/office/drawing/2014/main" id="{5FB4EB0A-065E-0423-674E-9B7FBA51763C}"/>
              </a:ext>
            </a:extLst>
          </p:cNvPr>
          <p:cNvSpPr/>
          <p:nvPr/>
        </p:nvSpPr>
        <p:spPr>
          <a:xfrm>
            <a:off x="0" y="6244885"/>
            <a:ext cx="9144000" cy="345440"/>
          </a:xfrm>
          <a:prstGeom prst="rect">
            <a:avLst/>
          </a:prstGeom>
          <a:solidFill>
            <a:srgbClr val="9549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9D7ED987-8FB4-4ACE-24BF-38329D165419}"/>
              </a:ext>
            </a:extLst>
          </p:cNvPr>
          <p:cNvSpPr txBox="1">
            <a:spLocks/>
          </p:cNvSpPr>
          <p:nvPr/>
        </p:nvSpPr>
        <p:spPr>
          <a:xfrm>
            <a:off x="685801" y="6032945"/>
            <a:ext cx="8175170" cy="6270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1100" dirty="0">
              <a:solidFill>
                <a:srgbClr val="000000"/>
              </a:solidFill>
              <a:latin typeface="IIKLH K+ Arial MT"/>
            </a:endParaRPr>
          </a:p>
          <a:p>
            <a:r>
              <a:rPr lang="en-US" sz="1100" dirty="0">
                <a:solidFill>
                  <a:schemeClr val="bg1"/>
                </a:solidFill>
                <a:latin typeface="IIKLH K+ Arial MT"/>
              </a:rPr>
              <a:t>© The National Farmers’ Union of England and Wales - All rights reserved. These resources may be reproduced for educational use only.</a:t>
            </a:r>
            <a:endParaRPr lang="en-CA" sz="1050" dirty="0">
              <a:solidFill>
                <a:schemeClr val="bg1"/>
              </a:solidFill>
            </a:endParaRPr>
          </a:p>
          <a:p>
            <a:endParaRPr lang="en-CA" sz="1100" dirty="0"/>
          </a:p>
        </p:txBody>
      </p:sp>
    </p:spTree>
    <p:extLst>
      <p:ext uri="{BB962C8B-B14F-4D97-AF65-F5344CB8AC3E}">
        <p14:creationId xmlns:p14="http://schemas.microsoft.com/office/powerpoint/2010/main" val="22499370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DA110-8075-4B96-AA4F-F5B9C77F6EE0}"/>
              </a:ext>
            </a:extLst>
          </p:cNvPr>
          <p:cNvSpPr>
            <a:spLocks noGrp="1"/>
          </p:cNvSpPr>
          <p:nvPr>
            <p:ph type="title"/>
          </p:nvPr>
        </p:nvSpPr>
        <p:spPr>
          <a:xfrm>
            <a:off x="1144707" y="757657"/>
            <a:ext cx="5938887" cy="786547"/>
          </a:xfrm>
        </p:spPr>
        <p:txBody>
          <a:bodyPr/>
          <a:lstStyle/>
          <a:p>
            <a:r>
              <a:rPr lang="en-US" dirty="0">
                <a:latin typeface="Lexend Deca Medium" pitchFamily="2" charset="77"/>
              </a:rPr>
              <a:t>Learning Goals</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56B0F822-BDF1-49A4-9AB8-F82594FFB5D0}"/>
              </a:ext>
            </a:extLst>
          </p:cNvPr>
          <p:cNvSpPr>
            <a:spLocks noGrp="1"/>
          </p:cNvSpPr>
          <p:nvPr>
            <p:ph idx="1"/>
          </p:nvPr>
        </p:nvSpPr>
        <p:spPr>
          <a:xfrm>
            <a:off x="980584" y="1667625"/>
            <a:ext cx="7014554" cy="4774971"/>
          </a:xfrm>
        </p:spPr>
        <p:txBody>
          <a:bodyPr>
            <a:normAutofit/>
          </a:bodyPr>
          <a:lstStyle/>
          <a:p>
            <a:pPr>
              <a:lnSpc>
                <a:spcPct val="125000"/>
              </a:lnSpc>
              <a:spcBef>
                <a:spcPts val="2400"/>
              </a:spcBef>
            </a:pPr>
            <a:r>
              <a:rPr lang="en-US" sz="1800" dirty="0">
                <a:latin typeface="Lexend Deca Light" pitchFamily="2" charset="77"/>
              </a:rPr>
              <a:t>Determine the </a:t>
            </a:r>
            <a:r>
              <a:rPr lang="en-US" sz="1800" b="1" dirty="0">
                <a:latin typeface="Lexend Deca Light" pitchFamily="2" charset="77"/>
              </a:rPr>
              <a:t>target customer </a:t>
            </a:r>
            <a:r>
              <a:rPr lang="en-US" sz="1800" dirty="0">
                <a:latin typeface="Lexend Deca Light" pitchFamily="2" charset="77"/>
              </a:rPr>
              <a:t>for your granola bar business. </a:t>
            </a:r>
          </a:p>
          <a:p>
            <a:pPr>
              <a:lnSpc>
                <a:spcPct val="125000"/>
              </a:lnSpc>
              <a:spcBef>
                <a:spcPts val="2400"/>
              </a:spcBef>
            </a:pPr>
            <a:r>
              <a:rPr lang="en-US" sz="1800" dirty="0">
                <a:latin typeface="Lexend Deca Light" pitchFamily="2" charset="77"/>
              </a:rPr>
              <a:t>Decide on the </a:t>
            </a:r>
            <a:r>
              <a:rPr lang="en-US" sz="1800" b="1" dirty="0">
                <a:latin typeface="Lexend Deca Light" pitchFamily="2" charset="77"/>
              </a:rPr>
              <a:t>name</a:t>
            </a:r>
            <a:r>
              <a:rPr lang="en-US" sz="1800" dirty="0">
                <a:latin typeface="Lexend Deca Light" pitchFamily="2" charset="77"/>
              </a:rPr>
              <a:t> for your business.</a:t>
            </a:r>
          </a:p>
          <a:p>
            <a:pPr>
              <a:lnSpc>
                <a:spcPct val="125000"/>
              </a:lnSpc>
              <a:spcBef>
                <a:spcPts val="2400"/>
              </a:spcBef>
            </a:pPr>
            <a:r>
              <a:rPr lang="en-US" sz="1800" dirty="0">
                <a:latin typeface="Lexend Deca Light" pitchFamily="2" charset="77"/>
              </a:rPr>
              <a:t>Learn about </a:t>
            </a:r>
            <a:r>
              <a:rPr lang="en-US" sz="1800" b="1" dirty="0">
                <a:latin typeface="Lexend Deca Light" pitchFamily="2" charset="77"/>
              </a:rPr>
              <a:t>logo</a:t>
            </a:r>
            <a:r>
              <a:rPr lang="en-US" sz="1800" dirty="0">
                <a:latin typeface="Lexend Deca Light" pitchFamily="2" charset="77"/>
              </a:rPr>
              <a:t> design and create one for your business.</a:t>
            </a:r>
          </a:p>
        </p:txBody>
      </p:sp>
      <p:pic>
        <p:nvPicPr>
          <p:cNvPr id="4" name="Picture 3" descr="A picture containing text, sign, vector graphics&#10;&#10;Description automatically generated">
            <a:extLst>
              <a:ext uri="{FF2B5EF4-FFF2-40B4-BE49-F238E27FC236}">
                <a16:creationId xmlns:a16="http://schemas.microsoft.com/office/drawing/2014/main" id="{FEFD95B1-2491-40E7-9E8C-44D43AFE7E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5555374">
            <a:off x="6601752" y="4238428"/>
            <a:ext cx="2148844" cy="2144272"/>
          </a:xfrm>
          <a:prstGeom prst="rect">
            <a:avLst/>
          </a:prstGeom>
        </p:spPr>
      </p:pic>
    </p:spTree>
    <p:extLst>
      <p:ext uri="{BB962C8B-B14F-4D97-AF65-F5344CB8AC3E}">
        <p14:creationId xmlns:p14="http://schemas.microsoft.com/office/powerpoint/2010/main" val="35993524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6E3B1D-6966-3990-15E2-FEAA79C5D4ED}"/>
              </a:ext>
            </a:extLst>
          </p:cNvPr>
          <p:cNvSpPr>
            <a:spLocks noGrp="1"/>
          </p:cNvSpPr>
          <p:nvPr>
            <p:ph type="title"/>
          </p:nvPr>
        </p:nvSpPr>
        <p:spPr>
          <a:xfrm>
            <a:off x="1144511" y="743753"/>
            <a:ext cx="5938887" cy="778208"/>
          </a:xfrm>
        </p:spPr>
        <p:txBody>
          <a:bodyPr/>
          <a:lstStyle/>
          <a:p>
            <a:r>
              <a:rPr lang="en-US" dirty="0">
                <a:latin typeface="Lexend Deca Medium" pitchFamily="2" charset="77"/>
              </a:rPr>
              <a:t>Target Customer</a:t>
            </a:r>
          </a:p>
        </p:txBody>
      </p:sp>
      <p:sp>
        <p:nvSpPr>
          <p:cNvPr id="3" name="Content Placeholder 2">
            <a:extLst>
              <a:ext uri="{FF2B5EF4-FFF2-40B4-BE49-F238E27FC236}">
                <a16:creationId xmlns:a16="http://schemas.microsoft.com/office/drawing/2014/main" id="{AECB27BB-A54F-7CA3-D2CF-2C876AF66045}"/>
              </a:ext>
            </a:extLst>
          </p:cNvPr>
          <p:cNvSpPr>
            <a:spLocks noGrp="1"/>
          </p:cNvSpPr>
          <p:nvPr>
            <p:ph idx="1"/>
          </p:nvPr>
        </p:nvSpPr>
        <p:spPr>
          <a:xfrm>
            <a:off x="1144511" y="1849781"/>
            <a:ext cx="6475489" cy="4736554"/>
          </a:xfrm>
        </p:spPr>
        <p:txBody>
          <a:bodyPr>
            <a:normAutofit/>
          </a:bodyPr>
          <a:lstStyle/>
          <a:p>
            <a:pPr marL="0" indent="0">
              <a:buNone/>
            </a:pPr>
            <a:r>
              <a:rPr lang="en-US" sz="2000" dirty="0">
                <a:latin typeface="Lexend Deca Light" pitchFamily="2" charset="77"/>
              </a:rPr>
              <a:t>A business will decide who they think will buy their product. Target customers are the people who want or need your product and will pay for it. </a:t>
            </a:r>
          </a:p>
          <a:p>
            <a:pPr marL="0" indent="0">
              <a:buNone/>
            </a:pPr>
            <a:r>
              <a:rPr lang="en-US" sz="2000" dirty="0">
                <a:latin typeface="Lexend Deca Light" pitchFamily="2" charset="77"/>
              </a:rPr>
              <a:t>For example, a target customer could be female athletes between the ages of 13-25.</a:t>
            </a:r>
          </a:p>
          <a:p>
            <a:pPr marL="0" indent="0">
              <a:buNone/>
            </a:pPr>
            <a:endParaRPr lang="en-US" sz="2000" dirty="0">
              <a:latin typeface="Lexend Deca Light" pitchFamily="2" charset="77"/>
            </a:endParaRPr>
          </a:p>
          <a:p>
            <a:pPr marL="0" indent="0">
              <a:buNone/>
            </a:pPr>
            <a:r>
              <a:rPr lang="en-US" sz="2000" dirty="0">
                <a:solidFill>
                  <a:schemeClr val="accent2"/>
                </a:solidFill>
                <a:latin typeface="Lexend Deca Medium" pitchFamily="2" charset="77"/>
              </a:rPr>
              <a:t>Who is your target customer?</a:t>
            </a:r>
            <a:endParaRPr lang="en-US" sz="2000" dirty="0">
              <a:latin typeface="Lexend Deca Medium" pitchFamily="2" charset="77"/>
            </a:endParaRPr>
          </a:p>
        </p:txBody>
      </p:sp>
    </p:spTree>
    <p:extLst>
      <p:ext uri="{BB962C8B-B14F-4D97-AF65-F5344CB8AC3E}">
        <p14:creationId xmlns:p14="http://schemas.microsoft.com/office/powerpoint/2010/main" val="42876041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0328C8-1803-1915-B8EC-1CAC8B8782B4}"/>
              </a:ext>
            </a:extLst>
          </p:cNvPr>
          <p:cNvSpPr>
            <a:spLocks noGrp="1"/>
          </p:cNvSpPr>
          <p:nvPr>
            <p:ph type="title"/>
          </p:nvPr>
        </p:nvSpPr>
        <p:spPr>
          <a:xfrm>
            <a:off x="1132788" y="846161"/>
            <a:ext cx="5938887" cy="778208"/>
          </a:xfrm>
        </p:spPr>
        <p:txBody>
          <a:bodyPr/>
          <a:lstStyle/>
          <a:p>
            <a:r>
              <a:rPr lang="en-US" dirty="0">
                <a:latin typeface="Lexend Deca Medium" pitchFamily="2" charset="77"/>
              </a:rPr>
              <a:t>Naming Your Business</a:t>
            </a:r>
          </a:p>
        </p:txBody>
      </p:sp>
      <p:sp>
        <p:nvSpPr>
          <p:cNvPr id="3" name="Content Placeholder 2">
            <a:extLst>
              <a:ext uri="{FF2B5EF4-FFF2-40B4-BE49-F238E27FC236}">
                <a16:creationId xmlns:a16="http://schemas.microsoft.com/office/drawing/2014/main" id="{5E18A914-5CCC-644B-A264-8F582A5EDE80}"/>
              </a:ext>
            </a:extLst>
          </p:cNvPr>
          <p:cNvSpPr>
            <a:spLocks noGrp="1"/>
          </p:cNvSpPr>
          <p:nvPr>
            <p:ph idx="1"/>
          </p:nvPr>
        </p:nvSpPr>
        <p:spPr>
          <a:xfrm>
            <a:off x="1132789" y="1690012"/>
            <a:ext cx="6440320" cy="4321827"/>
          </a:xfrm>
        </p:spPr>
        <p:txBody>
          <a:bodyPr/>
          <a:lstStyle/>
          <a:p>
            <a:pPr marL="0" indent="0">
              <a:lnSpc>
                <a:spcPct val="100000"/>
              </a:lnSpc>
              <a:buNone/>
            </a:pPr>
            <a:r>
              <a:rPr lang="en-US" sz="1800" dirty="0">
                <a:latin typeface="Lexend Deca Light" pitchFamily="2" charset="77"/>
              </a:rPr>
              <a:t>Your name and logo help people recognize and remember your business. Getting them right is important!</a:t>
            </a:r>
          </a:p>
          <a:p>
            <a:pPr marL="0" indent="0">
              <a:lnSpc>
                <a:spcPct val="100000"/>
              </a:lnSpc>
              <a:buNone/>
            </a:pPr>
            <a:r>
              <a:rPr lang="en-US" dirty="0">
                <a:latin typeface="Lexend Deca Medium" pitchFamily="2" charset="77"/>
              </a:rPr>
              <a:t>Watch this!</a:t>
            </a:r>
          </a:p>
          <a:p>
            <a:pPr marL="0" indent="0">
              <a:buNone/>
            </a:pPr>
            <a:endParaRPr lang="en-US" dirty="0"/>
          </a:p>
          <a:p>
            <a:pPr marL="0" indent="0">
              <a:buNone/>
            </a:pPr>
            <a:endParaRPr lang="en-US" dirty="0"/>
          </a:p>
          <a:p>
            <a:pPr marL="0" indent="0">
              <a:buNone/>
            </a:pPr>
            <a:endParaRPr lang="en-US" dirty="0"/>
          </a:p>
        </p:txBody>
      </p:sp>
      <p:pic>
        <p:nvPicPr>
          <p:cNvPr id="4" name="Online Media 3" descr="How to come up with a GREAT name for your business - for Kids">
            <a:hlinkClick r:id="" action="ppaction://media"/>
            <a:extLst>
              <a:ext uri="{FF2B5EF4-FFF2-40B4-BE49-F238E27FC236}">
                <a16:creationId xmlns:a16="http://schemas.microsoft.com/office/drawing/2014/main" id="{1A23444C-BC8A-6004-3B08-73A0442C8785}"/>
              </a:ext>
            </a:extLst>
          </p:cNvPr>
          <p:cNvPicPr>
            <a:picLocks noRot="1" noChangeAspect="1"/>
          </p:cNvPicPr>
          <p:nvPr>
            <a:videoFile r:link="rId1"/>
          </p:nvPr>
        </p:nvPicPr>
        <p:blipFill>
          <a:blip r:embed="rId4"/>
          <a:stretch>
            <a:fillRect/>
          </a:stretch>
        </p:blipFill>
        <p:spPr>
          <a:xfrm>
            <a:off x="2295729" y="3165231"/>
            <a:ext cx="4552542" cy="2572186"/>
          </a:xfrm>
          <a:prstGeom prst="rect">
            <a:avLst/>
          </a:prstGeom>
        </p:spPr>
      </p:pic>
    </p:spTree>
    <p:extLst>
      <p:ext uri="{BB962C8B-B14F-4D97-AF65-F5344CB8AC3E}">
        <p14:creationId xmlns:p14="http://schemas.microsoft.com/office/powerpoint/2010/main" val="429634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6469</TotalTime>
  <Words>1162</Words>
  <Application>Microsoft Office PowerPoint</Application>
  <PresentationFormat>On-screen Show (4:3)</PresentationFormat>
  <Paragraphs>127</Paragraphs>
  <Slides>15</Slides>
  <Notes>14</Notes>
  <HiddenSlides>0</HiddenSlides>
  <MMClips>2</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15</vt:i4>
      </vt:variant>
    </vt:vector>
  </HeadingPairs>
  <TitlesOfParts>
    <vt:vector size="25" baseType="lpstr">
      <vt:lpstr>Arial</vt:lpstr>
      <vt:lpstr>Arial Rounded MT Bold</vt:lpstr>
      <vt:lpstr>Calibri</vt:lpstr>
      <vt:lpstr>IIKLH K+ Arial MT</vt:lpstr>
      <vt:lpstr>Lexend Deca Light</vt:lpstr>
      <vt:lpstr>Lexend Deca Medium</vt:lpstr>
      <vt:lpstr>National2</vt:lpstr>
      <vt:lpstr>Symbol</vt:lpstr>
      <vt:lpstr>Wingdings</vt:lpstr>
      <vt:lpstr>Office Theme</vt:lpstr>
      <vt:lpstr>PowerPoint Presentation</vt:lpstr>
      <vt:lpstr>A Note to Teachers</vt:lpstr>
      <vt:lpstr>Expectations</vt:lpstr>
      <vt:lpstr>Sample – Book Creator</vt:lpstr>
      <vt:lpstr>Sample – Logos in Canva</vt:lpstr>
      <vt:lpstr>PowerPoint Presentation</vt:lpstr>
      <vt:lpstr>Learning Goals</vt:lpstr>
      <vt:lpstr>Target Customer</vt:lpstr>
      <vt:lpstr>Naming Your Business</vt:lpstr>
      <vt:lpstr>Naming Your Business</vt:lpstr>
      <vt:lpstr>Designing a Logo</vt:lpstr>
      <vt:lpstr>Designing a Logo</vt:lpstr>
      <vt:lpstr>Rules for Designing a Logo</vt:lpstr>
      <vt:lpstr>Action: Tasks to Complete</vt:lpstr>
      <vt:lpstr>Check In - What’s Next?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Kim Ratz</dc:creator>
  <cp:lastModifiedBy>Brianne Curtis</cp:lastModifiedBy>
  <cp:revision>131</cp:revision>
  <cp:lastPrinted>2022-11-18T16:38:53Z</cp:lastPrinted>
  <dcterms:created xsi:type="dcterms:W3CDTF">2022-06-20T17:57:32Z</dcterms:created>
  <dcterms:modified xsi:type="dcterms:W3CDTF">2024-09-07T15:47:04Z</dcterms:modified>
</cp:coreProperties>
</file>